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1" r:id="rId14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14700" y="946403"/>
            <a:ext cx="5829300" cy="10622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2189" y="1052576"/>
            <a:ext cx="8659621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A6A6A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51434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84903" y="1525524"/>
            <a:ext cx="2919983" cy="10622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image" Target="../media/image1.jp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32080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3612" y="705358"/>
            <a:ext cx="517677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720" y="1337310"/>
            <a:ext cx="7766558" cy="2203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 /><Relationship Id="rId7" Type="http://schemas.openxmlformats.org/officeDocument/2006/relationships/image" Target="../media/image23.jpg" /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2.jpg" /><Relationship Id="rId5" Type="http://schemas.openxmlformats.org/officeDocument/2006/relationships/image" Target="../media/image21.jpg" /><Relationship Id="rId4" Type="http://schemas.openxmlformats.org/officeDocument/2006/relationships/image" Target="../media/image20.jp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 /><Relationship Id="rId2" Type="http://schemas.openxmlformats.org/officeDocument/2006/relationships/image" Target="../media/image24.jp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8.jpg" /><Relationship Id="rId5" Type="http://schemas.openxmlformats.org/officeDocument/2006/relationships/image" Target="../media/image27.jpg" /><Relationship Id="rId4" Type="http://schemas.openxmlformats.org/officeDocument/2006/relationships/image" Target="../media/image26.jp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 /><Relationship Id="rId2" Type="http://schemas.openxmlformats.org/officeDocument/2006/relationships/image" Target="../media/image29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itaniummanager1@gmail.com" TargetMode="External" /><Relationship Id="rId2" Type="http://schemas.openxmlformats.org/officeDocument/2006/relationships/hyperlink" Target="mailto:head-office@titaniumiraq.com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7" Type="http://schemas.openxmlformats.org/officeDocument/2006/relationships/image" Target="../media/image12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1.png" /><Relationship Id="rId5" Type="http://schemas.openxmlformats.org/officeDocument/2006/relationships/image" Target="../media/image10.png" /><Relationship Id="rId4" Type="http://schemas.openxmlformats.org/officeDocument/2006/relationships/image" Target="../media/image9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 /><Relationship Id="rId7" Type="http://schemas.openxmlformats.org/officeDocument/2006/relationships/image" Target="../media/image18.jpg" /><Relationship Id="rId2" Type="http://schemas.openxmlformats.org/officeDocument/2006/relationships/image" Target="../media/image13.jp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7.jpg" /><Relationship Id="rId5" Type="http://schemas.openxmlformats.org/officeDocument/2006/relationships/image" Target="../media/image16.jpg" /><Relationship Id="rId4" Type="http://schemas.openxmlformats.org/officeDocument/2006/relationships/image" Target="../media/image15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5025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Titanium</a:t>
            </a:r>
            <a:r>
              <a:rPr spc="-95" dirty="0"/>
              <a:t> </a:t>
            </a:r>
            <a:r>
              <a:rPr spc="-5" dirty="0"/>
              <a:t>Scientific</a:t>
            </a:r>
            <a:r>
              <a:rPr spc="-100" dirty="0"/>
              <a:t> </a:t>
            </a:r>
            <a:r>
              <a:rPr spc="-10" dirty="0"/>
              <a:t>Bureau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38601" y="1745360"/>
            <a:ext cx="56584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9D9D9"/>
                </a:solidFill>
                <a:latin typeface="Times New Roman"/>
                <a:cs typeface="Times New Roman"/>
              </a:rPr>
              <a:t>For</a:t>
            </a:r>
            <a:r>
              <a:rPr sz="2200" spc="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spc="35" dirty="0">
                <a:solidFill>
                  <a:srgbClr val="D9D9D9"/>
                </a:solidFill>
                <a:latin typeface="Times New Roman"/>
                <a:cs typeface="Times New Roman"/>
              </a:rPr>
              <a:t>Pharmaceutical</a:t>
            </a:r>
            <a:r>
              <a:rPr sz="2200" spc="-2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D9D9D9"/>
                </a:solidFill>
                <a:latin typeface="Times New Roman"/>
                <a:cs typeface="Times New Roman"/>
              </a:rPr>
              <a:t>And</a:t>
            </a:r>
            <a:r>
              <a:rPr sz="2200" spc="24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spc="10" dirty="0">
                <a:solidFill>
                  <a:srgbClr val="D9D9D9"/>
                </a:solidFill>
                <a:latin typeface="Times New Roman"/>
                <a:cs typeface="Times New Roman"/>
              </a:rPr>
              <a:t>Medical</a:t>
            </a:r>
            <a:r>
              <a:rPr sz="2200" spc="17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spc="25" dirty="0">
                <a:solidFill>
                  <a:srgbClr val="D9D9D9"/>
                </a:solidFill>
                <a:latin typeface="Times New Roman"/>
                <a:cs typeface="Times New Roman"/>
              </a:rPr>
              <a:t>devices</a:t>
            </a:r>
            <a:r>
              <a:rPr sz="2200" spc="170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D9D9D9"/>
                </a:solidFill>
                <a:latin typeface="Times New Roman"/>
                <a:cs typeface="Times New Roman"/>
              </a:rPr>
              <a:t>In</a:t>
            </a:r>
            <a:r>
              <a:rPr sz="2200" spc="25" dirty="0">
                <a:solidFill>
                  <a:srgbClr val="D9D9D9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D9D9D9"/>
                </a:solidFill>
                <a:latin typeface="Times New Roman"/>
                <a:cs typeface="Times New Roman"/>
              </a:rPr>
              <a:t>Iraq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762505"/>
            <a:ext cx="2619375" cy="8870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Life</a:t>
            </a:r>
            <a:r>
              <a:rPr sz="1800" b="1" spc="-90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i="1" dirty="0">
                <a:solidFill>
                  <a:srgbClr val="4F81BA"/>
                </a:solidFill>
                <a:latin typeface="Trebuchet MS"/>
                <a:cs typeface="Trebuchet MS"/>
              </a:rPr>
              <a:t>–</a:t>
            </a:r>
            <a:r>
              <a:rPr sz="1800" b="1" i="1" spc="55" dirty="0">
                <a:solidFill>
                  <a:srgbClr val="4F81BA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On</a:t>
            </a:r>
            <a:r>
              <a:rPr sz="1800" b="1" spc="-60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Healthcare</a:t>
            </a:r>
            <a:r>
              <a:rPr sz="1800" b="1" spc="-85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mbria"/>
                <a:cs typeface="Cambria"/>
              </a:rPr>
              <a:t>Products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8463" y="705358"/>
            <a:ext cx="1356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</a:t>
            </a:r>
            <a:r>
              <a:rPr spc="5" dirty="0"/>
              <a:t>n</a:t>
            </a:r>
            <a:r>
              <a:rPr spc="-5" dirty="0"/>
              <a:t>ers</a:t>
            </a:r>
            <a:r>
              <a:rPr spc="-165" dirty="0"/>
              <a:t> </a:t>
            </a:r>
            <a:r>
              <a:rPr spc="-5" dirty="0"/>
              <a:t>: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54380" y="1350263"/>
            <a:ext cx="7940040" cy="2946400"/>
            <a:chOff x="754380" y="1350263"/>
            <a:chExt cx="7940040" cy="29464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21296" y="1350263"/>
              <a:ext cx="1373124" cy="66446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76160" y="2833116"/>
              <a:ext cx="1057655" cy="136093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67200" y="2840736"/>
              <a:ext cx="1199388" cy="1371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3828" y="2877311"/>
              <a:ext cx="1277112" cy="13716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879591" y="2840736"/>
              <a:ext cx="923543" cy="13807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4380" y="2877311"/>
              <a:ext cx="1228344" cy="141884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614033"/>
            <a:ext cx="7884795" cy="1615440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2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Aspar</a:t>
            </a:r>
            <a:r>
              <a:rPr sz="1800" b="1" i="1" u="heavy" spc="-9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pharmaceutical</a:t>
            </a:r>
            <a:r>
              <a:rPr sz="1800" b="1" i="1" u="heavy" spc="-10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/</a:t>
            </a:r>
            <a:r>
              <a:rPr sz="1800" b="1" i="1" u="heavy" spc="-6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UK</a:t>
            </a:r>
            <a:r>
              <a:rPr sz="1800" b="1" i="1" u="heavy" spc="-7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219710" indent="114300">
              <a:lnSpc>
                <a:spcPct val="100000"/>
              </a:lnSpc>
              <a:spcBef>
                <a:spcPts val="880"/>
              </a:spcBef>
            </a:pPr>
            <a:r>
              <a:rPr sz="1400" spc="-45" dirty="0">
                <a:latin typeface="Cambria"/>
                <a:cs typeface="Cambria"/>
              </a:rPr>
              <a:t>We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30" dirty="0">
                <a:latin typeface="Cambria"/>
                <a:cs typeface="Cambria"/>
              </a:rPr>
              <a:t>are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 </a:t>
            </a:r>
            <a:r>
              <a:rPr sz="1400" spc="-5" dirty="0">
                <a:latin typeface="Cambria"/>
                <a:cs typeface="Cambria"/>
              </a:rPr>
              <a:t>major </a:t>
            </a:r>
            <a:r>
              <a:rPr sz="1400" spc="5" dirty="0">
                <a:latin typeface="Cambria"/>
                <a:cs typeface="Cambria"/>
              </a:rPr>
              <a:t>supplier of </a:t>
            </a:r>
            <a:r>
              <a:rPr sz="1400" spc="-5" dirty="0">
                <a:latin typeface="Cambria"/>
                <a:cs typeface="Cambria"/>
              </a:rPr>
              <a:t>analgesics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 </a:t>
            </a:r>
            <a:r>
              <a:rPr sz="1400" dirty="0">
                <a:latin typeface="Cambria"/>
                <a:cs typeface="Cambria"/>
              </a:rPr>
              <a:t>the British </a:t>
            </a:r>
            <a:r>
              <a:rPr sz="1400" spc="15" dirty="0">
                <a:latin typeface="Cambria"/>
                <a:cs typeface="Cambria"/>
              </a:rPr>
              <a:t>pharmacy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grocery </a:t>
            </a:r>
            <a:r>
              <a:rPr sz="1400" spc="-15" dirty="0">
                <a:latin typeface="Cambria"/>
                <a:cs typeface="Cambria"/>
              </a:rPr>
              <a:t>sectors </a:t>
            </a:r>
            <a:r>
              <a:rPr sz="1400" spc="5" dirty="0">
                <a:latin typeface="Cambria"/>
                <a:cs typeface="Cambria"/>
              </a:rPr>
              <a:t>throughout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55" dirty="0">
                <a:latin typeface="Cambria"/>
                <a:cs typeface="Cambria"/>
              </a:rPr>
              <a:t>UK.</a:t>
            </a:r>
            <a:r>
              <a:rPr sz="1400" spc="23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Through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</a:t>
            </a:r>
            <a:r>
              <a:rPr sz="1400" spc="1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consistent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program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of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investment</a:t>
            </a:r>
            <a:r>
              <a:rPr sz="1400" spc="11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and</a:t>
            </a:r>
            <a:r>
              <a:rPr sz="1400" spc="114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innovative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30" dirty="0">
                <a:latin typeface="Cambria"/>
                <a:cs typeface="Cambria"/>
              </a:rPr>
              <a:t>management,</a:t>
            </a:r>
            <a:r>
              <a:rPr sz="1400" spc="120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Aspar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has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become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ts val="1595"/>
              </a:lnSpc>
            </a:pPr>
            <a:r>
              <a:rPr sz="1400" spc="-5" dirty="0">
                <a:latin typeface="Cambria"/>
                <a:cs typeface="Cambria"/>
              </a:rPr>
              <a:t>one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of</a:t>
            </a:r>
            <a:r>
              <a:rPr sz="1400" spc="8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the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UK</a:t>
            </a:r>
            <a:r>
              <a:rPr sz="1400" spc="25" dirty="0">
                <a:latin typeface="Trebuchet MS"/>
                <a:cs typeface="Trebuchet MS"/>
              </a:rPr>
              <a:t>’</a:t>
            </a:r>
            <a:r>
              <a:rPr sz="1400" spc="25" dirty="0">
                <a:latin typeface="Cambria"/>
                <a:cs typeface="Cambria"/>
              </a:rPr>
              <a:t>s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specialist</a:t>
            </a:r>
            <a:r>
              <a:rPr sz="1400" spc="12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pharmaceutical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manufacturing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5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contract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packers.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By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controlling</a:t>
            </a:r>
            <a:r>
              <a:rPr sz="1400" spc="5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growth</a:t>
            </a:r>
            <a:endParaRPr sz="1400">
              <a:latin typeface="Cambria"/>
              <a:cs typeface="Cambria"/>
            </a:endParaRPr>
          </a:p>
          <a:p>
            <a:pPr marL="12700" marR="712470">
              <a:lnSpc>
                <a:spcPts val="1700"/>
              </a:lnSpc>
              <a:spcBef>
                <a:spcPts val="55"/>
              </a:spcBef>
            </a:pPr>
            <a:r>
              <a:rPr sz="1400" dirty="0">
                <a:latin typeface="Cambria"/>
                <a:cs typeface="Cambria"/>
              </a:rPr>
              <a:t>we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are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able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respond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quickly</a:t>
            </a:r>
            <a:r>
              <a:rPr sz="1400" spc="10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</a:t>
            </a:r>
            <a:r>
              <a:rPr sz="1400" spc="-4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the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needs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of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our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customers,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giving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them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the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first to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market </a:t>
            </a:r>
            <a:r>
              <a:rPr sz="1400" spc="-290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advantage</a:t>
            </a:r>
            <a:r>
              <a:rPr sz="1400" spc="15" dirty="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8463" y="705358"/>
            <a:ext cx="1356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</a:t>
            </a:r>
            <a:r>
              <a:rPr spc="5" dirty="0"/>
              <a:t>n</a:t>
            </a:r>
            <a:r>
              <a:rPr spc="-5" dirty="0"/>
              <a:t>ers</a:t>
            </a:r>
            <a:r>
              <a:rPr spc="-165" dirty="0"/>
              <a:t> </a:t>
            </a:r>
            <a:r>
              <a:rPr spc="-5" dirty="0"/>
              <a:t>: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636" y="3407664"/>
            <a:ext cx="1792224" cy="148742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92551" y="3342132"/>
            <a:ext cx="1527048" cy="1479804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030723" y="1528572"/>
            <a:ext cx="3618229" cy="3389629"/>
            <a:chOff x="5030723" y="1528572"/>
            <a:chExt cx="3618229" cy="3389629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30723" y="3232404"/>
              <a:ext cx="1373124" cy="168554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02779" y="3241548"/>
              <a:ext cx="1551431" cy="16322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09816" y="1528572"/>
              <a:ext cx="1738883" cy="6156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253369"/>
            <a:ext cx="7837805" cy="11912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OFI</a:t>
            </a:r>
            <a:r>
              <a:rPr sz="1800" b="1" i="1" u="heavy" spc="-5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Officina</a:t>
            </a:r>
            <a:r>
              <a:rPr sz="1800" b="1" i="1" u="heavy" spc="-3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Farmaceutica</a:t>
            </a:r>
            <a:r>
              <a:rPr sz="1800" b="1" i="1" u="heavy" spc="-10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2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Italiana</a:t>
            </a:r>
            <a:r>
              <a:rPr sz="1800" b="1" i="1" u="heavy" spc="3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1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SpA</a:t>
            </a:r>
            <a:r>
              <a:rPr sz="1800" b="1" i="1" u="heavy" spc="-3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/</a:t>
            </a:r>
            <a:r>
              <a:rPr sz="1800" b="1" i="1" u="heavy" spc="-3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Italy</a:t>
            </a:r>
            <a:r>
              <a:rPr sz="1800" b="1" i="1" u="heavy" spc="-4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5080" indent="114300">
              <a:lnSpc>
                <a:spcPct val="101000"/>
              </a:lnSpc>
              <a:spcBef>
                <a:spcPts val="550"/>
              </a:spcBef>
            </a:pPr>
            <a:r>
              <a:rPr sz="1600" spc="25" dirty="0">
                <a:latin typeface="Cambria"/>
                <a:cs typeface="Cambria"/>
              </a:rPr>
              <a:t>OFI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is one </a:t>
            </a:r>
            <a:r>
              <a:rPr sz="1600" spc="5" dirty="0">
                <a:latin typeface="Cambria"/>
                <a:cs typeface="Cambria"/>
              </a:rPr>
              <a:t>of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Europe</a:t>
            </a:r>
            <a:r>
              <a:rPr sz="1600" spc="-20" dirty="0">
                <a:latin typeface="Trebuchet MS"/>
                <a:cs typeface="Trebuchet MS"/>
              </a:rPr>
              <a:t>’</a:t>
            </a:r>
            <a:r>
              <a:rPr sz="1600" spc="-20" dirty="0">
                <a:latin typeface="Cambria"/>
                <a:cs typeface="Cambria"/>
              </a:rPr>
              <a:t>s </a:t>
            </a:r>
            <a:r>
              <a:rPr sz="1600" spc="-10" dirty="0">
                <a:latin typeface="Cambria"/>
                <a:cs typeface="Cambria"/>
              </a:rPr>
              <a:t>foremost </a:t>
            </a:r>
            <a:r>
              <a:rPr sz="1600" spc="5" dirty="0">
                <a:latin typeface="Cambria"/>
                <a:cs typeface="Cambria"/>
              </a:rPr>
              <a:t>companies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 </a:t>
            </a:r>
            <a:r>
              <a:rPr sz="1600" spc="-15" dirty="0">
                <a:latin typeface="Cambria"/>
                <a:cs typeface="Cambria"/>
              </a:rPr>
              <a:t>the </a:t>
            </a:r>
            <a:r>
              <a:rPr sz="1600" i="1" spc="-5" dirty="0">
                <a:latin typeface="Palatino Linotype"/>
                <a:cs typeface="Palatino Linotype"/>
              </a:rPr>
              <a:t>development and </a:t>
            </a:r>
            <a:r>
              <a:rPr sz="1600" i="1" spc="-20" dirty="0">
                <a:latin typeface="Palatino Linotype"/>
                <a:cs typeface="Palatino Linotype"/>
              </a:rPr>
              <a:t>manufacture </a:t>
            </a:r>
            <a:r>
              <a:rPr sz="1600" i="1" spc="-5" dirty="0">
                <a:latin typeface="Palatino Linotype"/>
                <a:cs typeface="Palatino Linotype"/>
              </a:rPr>
              <a:t>of dermo- </a:t>
            </a:r>
            <a:r>
              <a:rPr sz="1600" i="1" spc="-385" dirty="0">
                <a:latin typeface="Palatino Linotype"/>
                <a:cs typeface="Palatino Linotype"/>
              </a:rPr>
              <a:t> </a:t>
            </a:r>
            <a:r>
              <a:rPr sz="1600" i="1" spc="-15" dirty="0">
                <a:latin typeface="Palatino Linotype"/>
                <a:cs typeface="Palatino Linotype"/>
              </a:rPr>
              <a:t>cosmetic </a:t>
            </a:r>
            <a:r>
              <a:rPr sz="1600" i="1" spc="-5" dirty="0">
                <a:latin typeface="Palatino Linotype"/>
                <a:cs typeface="Palatino Linotype"/>
              </a:rPr>
              <a:t>and dietary-nutritional </a:t>
            </a:r>
            <a:r>
              <a:rPr sz="1600" i="1" spc="-20" dirty="0">
                <a:latin typeface="Palatino Linotype"/>
                <a:cs typeface="Palatino Linotype"/>
              </a:rPr>
              <a:t>products. </a:t>
            </a:r>
            <a:r>
              <a:rPr sz="1600" dirty="0">
                <a:latin typeface="Cambria"/>
                <a:cs typeface="Cambria"/>
              </a:rPr>
              <a:t>Quality,</a:t>
            </a:r>
            <a:r>
              <a:rPr sz="1600" spc="3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reliability </a:t>
            </a:r>
            <a:r>
              <a:rPr sz="1600" spc="5" dirty="0">
                <a:latin typeface="Cambria"/>
                <a:cs typeface="Cambria"/>
              </a:rPr>
              <a:t>and </a:t>
            </a:r>
            <a:r>
              <a:rPr sz="1600" spc="-5" dirty="0">
                <a:latin typeface="Cambria"/>
                <a:cs typeface="Cambria"/>
              </a:rPr>
              <a:t>a </a:t>
            </a:r>
            <a:r>
              <a:rPr sz="1600" dirty="0">
                <a:latin typeface="Cambria"/>
                <a:cs typeface="Cambria"/>
              </a:rPr>
              <a:t>powerful</a:t>
            </a:r>
            <a:r>
              <a:rPr sz="1600" spc="35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innovative 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drive</a:t>
            </a:r>
            <a:r>
              <a:rPr sz="1600" spc="145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are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the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strong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points</a:t>
            </a:r>
            <a:r>
              <a:rPr sz="1600" spc="1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recognized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by</a:t>
            </a:r>
            <a:r>
              <a:rPr sz="1600" spc="10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the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market</a:t>
            </a:r>
            <a:r>
              <a:rPr sz="1600" spc="85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and</a:t>
            </a:r>
            <a:r>
              <a:rPr sz="1600" spc="1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professionals</a:t>
            </a:r>
            <a:r>
              <a:rPr sz="1600" spc="1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the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0" dirty="0">
                <a:latin typeface="Cambria"/>
                <a:cs typeface="Cambria"/>
              </a:rPr>
              <a:t>sector.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8463" y="705358"/>
            <a:ext cx="1356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</a:t>
            </a:r>
            <a:r>
              <a:rPr spc="5" dirty="0"/>
              <a:t>n</a:t>
            </a:r>
            <a:r>
              <a:rPr spc="-5" dirty="0"/>
              <a:t>ers</a:t>
            </a:r>
            <a:r>
              <a:rPr spc="-165" dirty="0"/>
              <a:t> </a:t>
            </a:r>
            <a:r>
              <a:rPr spc="-5" dirty="0"/>
              <a:t>: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6590030" cy="5143500"/>
            <a:chOff x="0" y="0"/>
            <a:chExt cx="6590030" cy="51435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209543" cy="66751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4772" y="2572511"/>
              <a:ext cx="4985004" cy="257098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759711"/>
            <a:ext cx="3303270" cy="2705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Palatino Linotype"/>
                <a:cs typeface="Palatino Linotype"/>
              </a:rPr>
              <a:t>Titanium</a:t>
            </a:r>
            <a:r>
              <a:rPr sz="1600" b="1" spc="-50" dirty="0">
                <a:latin typeface="Palatino Linotype"/>
                <a:cs typeface="Palatino Linotype"/>
              </a:rPr>
              <a:t> </a:t>
            </a:r>
            <a:r>
              <a:rPr sz="1600" b="1" spc="-5" dirty="0">
                <a:latin typeface="Palatino Linotype"/>
                <a:cs typeface="Palatino Linotype"/>
              </a:rPr>
              <a:t>Scientific</a:t>
            </a:r>
            <a:r>
              <a:rPr sz="1600" b="1" spc="-15" dirty="0">
                <a:latin typeface="Palatino Linotype"/>
                <a:cs typeface="Palatino Linotype"/>
              </a:rPr>
              <a:t> </a:t>
            </a:r>
            <a:r>
              <a:rPr sz="1600" b="1" spc="-5" dirty="0">
                <a:latin typeface="Palatino Linotype"/>
                <a:cs typeface="Palatino Linotype"/>
              </a:rPr>
              <a:t>Bureau</a:t>
            </a:r>
            <a:endParaRPr sz="160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5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</a:pPr>
            <a:r>
              <a:rPr sz="1600" spc="35" dirty="0">
                <a:latin typeface="Cambria"/>
                <a:cs typeface="Cambria"/>
              </a:rPr>
              <a:t>Head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office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: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spc="5" dirty="0">
                <a:latin typeface="Cambria"/>
                <a:cs typeface="Cambria"/>
              </a:rPr>
              <a:t>Baghdad-Iraq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spc="10" dirty="0">
                <a:latin typeface="Cambria"/>
                <a:cs typeface="Cambria"/>
              </a:rPr>
              <a:t>Al-karrada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–</a:t>
            </a:r>
            <a:r>
              <a:rPr sz="1600" spc="90" dirty="0">
                <a:latin typeface="Trebuchet MS"/>
                <a:cs typeface="Trebuchet MS"/>
              </a:rPr>
              <a:t> </a:t>
            </a:r>
            <a:r>
              <a:rPr sz="1600" spc="-15" dirty="0">
                <a:latin typeface="Cambria"/>
                <a:cs typeface="Cambria"/>
              </a:rPr>
              <a:t>Sena</a:t>
            </a:r>
            <a:r>
              <a:rPr sz="1600" spc="-15" dirty="0">
                <a:latin typeface="Trebuchet MS"/>
                <a:cs typeface="Trebuchet MS"/>
              </a:rPr>
              <a:t>’</a:t>
            </a:r>
            <a:r>
              <a:rPr sz="1600" spc="-15" dirty="0">
                <a:latin typeface="Cambria"/>
                <a:cs typeface="Cambria"/>
              </a:rPr>
              <a:t>a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St.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600" spc="30" dirty="0">
                <a:latin typeface="Cambria"/>
                <a:cs typeface="Cambria"/>
              </a:rPr>
              <a:t>Di</a:t>
            </a:r>
            <a:r>
              <a:rPr sz="1600" spc="25" dirty="0">
                <a:latin typeface="Cambria"/>
                <a:cs typeface="Cambria"/>
              </a:rPr>
              <a:t>s</a:t>
            </a:r>
            <a:r>
              <a:rPr sz="1600" spc="75" dirty="0">
                <a:latin typeface="Cambria"/>
                <a:cs typeface="Cambria"/>
              </a:rPr>
              <a:t>t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spc="100" dirty="0">
                <a:latin typeface="Cambria"/>
                <a:cs typeface="Cambria"/>
              </a:rPr>
              <a:t> </a:t>
            </a:r>
            <a:r>
              <a:rPr sz="1600" spc="-85" dirty="0">
                <a:latin typeface="Cambria"/>
                <a:cs typeface="Cambria"/>
              </a:rPr>
              <a:t>90</a:t>
            </a:r>
            <a:r>
              <a:rPr sz="1600" spc="-5" dirty="0">
                <a:latin typeface="Cambria"/>
                <a:cs typeface="Cambria"/>
              </a:rPr>
              <a:t>6</a:t>
            </a:r>
            <a:r>
              <a:rPr sz="1600" spc="-65" dirty="0">
                <a:latin typeface="Cambria"/>
                <a:cs typeface="Cambria"/>
              </a:rPr>
              <a:t> </a:t>
            </a:r>
            <a:r>
              <a:rPr sz="1600" spc="-5" dirty="0">
                <a:latin typeface="Trebuchet MS"/>
                <a:cs typeface="Trebuchet MS"/>
              </a:rPr>
              <a:t>–</a:t>
            </a:r>
            <a:r>
              <a:rPr sz="1600" spc="130" dirty="0">
                <a:latin typeface="Trebuchet MS"/>
                <a:cs typeface="Trebuchet MS"/>
              </a:rPr>
              <a:t> </a:t>
            </a:r>
            <a:r>
              <a:rPr sz="1600" spc="-5" dirty="0">
                <a:latin typeface="Cambria"/>
                <a:cs typeface="Cambria"/>
              </a:rPr>
              <a:t>S</a:t>
            </a:r>
            <a:r>
              <a:rPr sz="1600" spc="-10" dirty="0">
                <a:latin typeface="Cambria"/>
                <a:cs typeface="Cambria"/>
              </a:rPr>
              <a:t>t</a:t>
            </a:r>
            <a:r>
              <a:rPr sz="1600" spc="-310" dirty="0">
                <a:latin typeface="Cambria"/>
                <a:cs typeface="Cambria"/>
              </a:rPr>
              <a:t>r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spc="75" dirty="0">
                <a:latin typeface="Cambria"/>
                <a:cs typeface="Cambria"/>
              </a:rPr>
              <a:t> </a:t>
            </a:r>
            <a:r>
              <a:rPr sz="1600" spc="-85" dirty="0">
                <a:latin typeface="Cambria"/>
                <a:cs typeface="Cambria"/>
              </a:rPr>
              <a:t>5</a:t>
            </a:r>
            <a:r>
              <a:rPr sz="1600" spc="-5" dirty="0">
                <a:latin typeface="Cambria"/>
                <a:cs typeface="Cambria"/>
              </a:rPr>
              <a:t>0</a:t>
            </a:r>
            <a:r>
              <a:rPr sz="1600" spc="-7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-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25" dirty="0">
                <a:latin typeface="Cambria"/>
                <a:cs typeface="Cambria"/>
              </a:rPr>
              <a:t>Bu</a:t>
            </a:r>
            <a:r>
              <a:rPr sz="1600" spc="30" dirty="0">
                <a:latin typeface="Cambria"/>
                <a:cs typeface="Cambria"/>
              </a:rPr>
              <a:t>i</a:t>
            </a:r>
            <a:r>
              <a:rPr sz="1600" spc="25" dirty="0">
                <a:latin typeface="Cambria"/>
                <a:cs typeface="Cambria"/>
              </a:rPr>
              <a:t>l</a:t>
            </a:r>
            <a:r>
              <a:rPr sz="1600" spc="45" dirty="0">
                <a:latin typeface="Cambria"/>
                <a:cs typeface="Cambria"/>
              </a:rPr>
              <a:t>d</a:t>
            </a:r>
            <a:r>
              <a:rPr sz="1600" spc="30" dirty="0">
                <a:latin typeface="Cambria"/>
                <a:cs typeface="Cambria"/>
              </a:rPr>
              <a:t>i</a:t>
            </a:r>
            <a:r>
              <a:rPr sz="1600" spc="25" dirty="0">
                <a:latin typeface="Cambria"/>
                <a:cs typeface="Cambria"/>
              </a:rPr>
              <a:t>n</a:t>
            </a:r>
            <a:r>
              <a:rPr sz="1600" spc="-5" dirty="0">
                <a:latin typeface="Cambria"/>
                <a:cs typeface="Cambria"/>
              </a:rPr>
              <a:t>g</a:t>
            </a:r>
            <a:r>
              <a:rPr sz="1600" spc="140" dirty="0">
                <a:latin typeface="Cambria"/>
                <a:cs typeface="Cambria"/>
              </a:rPr>
              <a:t> </a:t>
            </a:r>
            <a:r>
              <a:rPr sz="1600" spc="-35" dirty="0">
                <a:latin typeface="Cambria"/>
                <a:cs typeface="Cambria"/>
              </a:rPr>
              <a:t>n</a:t>
            </a:r>
            <a:r>
              <a:rPr sz="1600" spc="-15" dirty="0">
                <a:latin typeface="Cambria"/>
                <a:cs typeface="Cambria"/>
              </a:rPr>
              <a:t>o</a:t>
            </a:r>
            <a:r>
              <a:rPr sz="1600" spc="-35" dirty="0">
                <a:latin typeface="Cambria"/>
                <a:cs typeface="Cambria"/>
              </a:rPr>
              <a:t>.</a:t>
            </a:r>
            <a:r>
              <a:rPr sz="1600" spc="-15" dirty="0">
                <a:latin typeface="Cambria"/>
                <a:cs typeface="Cambria"/>
              </a:rPr>
              <a:t>1</a:t>
            </a:r>
            <a:r>
              <a:rPr sz="1600" spc="-5" dirty="0">
                <a:latin typeface="Cambria"/>
                <a:cs typeface="Cambria"/>
              </a:rPr>
              <a:t>0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600" spc="-175" dirty="0">
                <a:latin typeface="Cambria"/>
                <a:cs typeface="Cambria"/>
              </a:rPr>
              <a:t>T</a:t>
            </a:r>
            <a:r>
              <a:rPr sz="1600" spc="-40" dirty="0">
                <a:latin typeface="Cambria"/>
                <a:cs typeface="Cambria"/>
              </a:rPr>
              <a:t>e</a:t>
            </a:r>
            <a:r>
              <a:rPr sz="1600" spc="-45" dirty="0">
                <a:latin typeface="Cambria"/>
                <a:cs typeface="Cambria"/>
              </a:rPr>
              <a:t>l</a:t>
            </a:r>
            <a:r>
              <a:rPr sz="1600" spc="-5" dirty="0">
                <a:latin typeface="Cambria"/>
                <a:cs typeface="Cambria"/>
              </a:rPr>
              <a:t>: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75" dirty="0">
                <a:latin typeface="Cambria"/>
                <a:cs typeface="Cambria"/>
              </a:rPr>
              <a:t>+9647822210666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sz="1600" spc="5" dirty="0">
                <a:latin typeface="Cambria"/>
                <a:cs typeface="Cambria"/>
              </a:rPr>
              <a:t>Email:</a:t>
            </a:r>
            <a:r>
              <a:rPr sz="1600" spc="170" dirty="0">
                <a:latin typeface="Cambria"/>
                <a:cs typeface="Cambria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mbria"/>
                <a:cs typeface="Cambria"/>
                <a:hlinkClick r:id="rId2"/>
              </a:rPr>
              <a:t>head-office@titaniumiraq.com</a:t>
            </a:r>
            <a:endParaRPr sz="1600">
              <a:latin typeface="Cambria"/>
              <a:cs typeface="Cambria"/>
            </a:endParaRPr>
          </a:p>
          <a:p>
            <a:pPr marL="622300">
              <a:lnSpc>
                <a:spcPct val="100000"/>
              </a:lnSpc>
              <a:spcBef>
                <a:spcPts val="240"/>
              </a:spcBef>
            </a:pPr>
            <a:r>
              <a:rPr sz="16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3"/>
              </a:rPr>
              <a:t>Titaniummanager1@gmail.com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9682" y="705358"/>
            <a:ext cx="1219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C</a:t>
            </a:r>
            <a:r>
              <a:rPr spc="-5" dirty="0"/>
              <a:t>o</a:t>
            </a:r>
            <a:r>
              <a:rPr spc="-20" dirty="0"/>
              <a:t>n</a:t>
            </a:r>
            <a:r>
              <a:rPr spc="-15" dirty="0"/>
              <a:t>t</a:t>
            </a:r>
            <a:r>
              <a:rPr spc="-25" dirty="0"/>
              <a:t>ac</a:t>
            </a:r>
            <a:r>
              <a:rPr spc="-15" dirty="0"/>
              <a:t>t</a:t>
            </a:r>
            <a:r>
              <a:rPr spc="-5" dirty="0"/>
              <a:t>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3555" y="512063"/>
            <a:ext cx="1994916" cy="91135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1205" y="596645"/>
            <a:ext cx="14738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C</a:t>
            </a:r>
            <a:r>
              <a:rPr sz="3200" spc="5" dirty="0"/>
              <a:t>on</a:t>
            </a:r>
            <a:r>
              <a:rPr sz="3200" dirty="0"/>
              <a:t>tents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719327" y="1341119"/>
            <a:ext cx="3848100" cy="2164080"/>
            <a:chOff x="719327" y="1341119"/>
            <a:chExt cx="3848100" cy="2164080"/>
          </a:xfrm>
        </p:grpSpPr>
        <p:sp>
          <p:nvSpPr>
            <p:cNvPr id="5" name="object 5"/>
            <p:cNvSpPr/>
            <p:nvPr/>
          </p:nvSpPr>
          <p:spPr>
            <a:xfrm>
              <a:off x="755903" y="1351787"/>
              <a:ext cx="1374775" cy="304800"/>
            </a:xfrm>
            <a:custGeom>
              <a:avLst/>
              <a:gdLst/>
              <a:ahLst/>
              <a:cxnLst/>
              <a:rect l="l" t="t" r="r" b="b"/>
              <a:pathLst>
                <a:path w="1374775" h="304800">
                  <a:moveTo>
                    <a:pt x="1323594" y="0"/>
                  </a:moveTo>
                  <a:lnTo>
                    <a:pt x="50800" y="0"/>
                  </a:lnTo>
                  <a:lnTo>
                    <a:pt x="31026" y="3937"/>
                  </a:lnTo>
                  <a:lnTo>
                    <a:pt x="14871" y="14859"/>
                  </a:lnTo>
                  <a:lnTo>
                    <a:pt x="3987" y="30987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87" y="273812"/>
                  </a:lnTo>
                  <a:lnTo>
                    <a:pt x="14871" y="289940"/>
                  </a:lnTo>
                  <a:lnTo>
                    <a:pt x="31026" y="300863"/>
                  </a:lnTo>
                  <a:lnTo>
                    <a:pt x="50800" y="304800"/>
                  </a:lnTo>
                  <a:lnTo>
                    <a:pt x="1323594" y="304800"/>
                  </a:lnTo>
                  <a:lnTo>
                    <a:pt x="1343406" y="300863"/>
                  </a:lnTo>
                  <a:lnTo>
                    <a:pt x="1359534" y="289940"/>
                  </a:lnTo>
                  <a:lnTo>
                    <a:pt x="1370457" y="273812"/>
                  </a:lnTo>
                  <a:lnTo>
                    <a:pt x="1374394" y="254000"/>
                  </a:lnTo>
                  <a:lnTo>
                    <a:pt x="1374394" y="50800"/>
                  </a:lnTo>
                  <a:lnTo>
                    <a:pt x="1370457" y="30987"/>
                  </a:lnTo>
                  <a:lnTo>
                    <a:pt x="1359534" y="14859"/>
                  </a:lnTo>
                  <a:lnTo>
                    <a:pt x="1343406" y="3937"/>
                  </a:lnTo>
                  <a:lnTo>
                    <a:pt x="1323594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58189" y="1354073"/>
              <a:ext cx="1374775" cy="304800"/>
            </a:xfrm>
            <a:custGeom>
              <a:avLst/>
              <a:gdLst/>
              <a:ahLst/>
              <a:cxnLst/>
              <a:rect l="l" t="t" r="r" b="b"/>
              <a:pathLst>
                <a:path w="1374775" h="304800">
                  <a:moveTo>
                    <a:pt x="0" y="50800"/>
                  </a:moveTo>
                  <a:lnTo>
                    <a:pt x="3987" y="30987"/>
                  </a:lnTo>
                  <a:lnTo>
                    <a:pt x="14871" y="14859"/>
                  </a:lnTo>
                  <a:lnTo>
                    <a:pt x="31026" y="3937"/>
                  </a:lnTo>
                  <a:lnTo>
                    <a:pt x="50800" y="0"/>
                  </a:lnTo>
                  <a:lnTo>
                    <a:pt x="1323593" y="0"/>
                  </a:lnTo>
                  <a:lnTo>
                    <a:pt x="1343405" y="3937"/>
                  </a:lnTo>
                  <a:lnTo>
                    <a:pt x="1359535" y="14859"/>
                  </a:lnTo>
                  <a:lnTo>
                    <a:pt x="1370457" y="30987"/>
                  </a:lnTo>
                  <a:lnTo>
                    <a:pt x="1374393" y="50800"/>
                  </a:lnTo>
                  <a:lnTo>
                    <a:pt x="1374393" y="254000"/>
                  </a:lnTo>
                  <a:lnTo>
                    <a:pt x="1370457" y="273812"/>
                  </a:lnTo>
                  <a:lnTo>
                    <a:pt x="1359535" y="289940"/>
                  </a:lnTo>
                  <a:lnTo>
                    <a:pt x="1343405" y="300863"/>
                  </a:lnTo>
                  <a:lnTo>
                    <a:pt x="1323593" y="304800"/>
                  </a:lnTo>
                  <a:lnTo>
                    <a:pt x="50800" y="304800"/>
                  </a:lnTo>
                  <a:lnTo>
                    <a:pt x="31026" y="300863"/>
                  </a:lnTo>
                  <a:lnTo>
                    <a:pt x="14871" y="289940"/>
                  </a:lnTo>
                  <a:lnTo>
                    <a:pt x="3987" y="273812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9995" y="1819655"/>
              <a:ext cx="3819525" cy="321945"/>
            </a:xfrm>
            <a:custGeom>
              <a:avLst/>
              <a:gdLst/>
              <a:ahLst/>
              <a:cxnLst/>
              <a:rect l="l" t="t" r="r" b="b"/>
              <a:pathLst>
                <a:path w="3819525" h="321944">
                  <a:moveTo>
                    <a:pt x="3765423" y="0"/>
                  </a:moveTo>
                  <a:lnTo>
                    <a:pt x="53581" y="0"/>
                  </a:lnTo>
                  <a:lnTo>
                    <a:pt x="32727" y="4191"/>
                  </a:lnTo>
                  <a:lnTo>
                    <a:pt x="15697" y="15621"/>
                  </a:lnTo>
                  <a:lnTo>
                    <a:pt x="4216" y="32639"/>
                  </a:lnTo>
                  <a:lnTo>
                    <a:pt x="0" y="53467"/>
                  </a:lnTo>
                  <a:lnTo>
                    <a:pt x="0" y="267843"/>
                  </a:lnTo>
                  <a:lnTo>
                    <a:pt x="4216" y="288798"/>
                  </a:lnTo>
                  <a:lnTo>
                    <a:pt x="15697" y="305816"/>
                  </a:lnTo>
                  <a:lnTo>
                    <a:pt x="32727" y="317246"/>
                  </a:lnTo>
                  <a:lnTo>
                    <a:pt x="53581" y="321437"/>
                  </a:lnTo>
                  <a:lnTo>
                    <a:pt x="3765423" y="321437"/>
                  </a:lnTo>
                  <a:lnTo>
                    <a:pt x="3786251" y="317246"/>
                  </a:lnTo>
                  <a:lnTo>
                    <a:pt x="3803268" y="305816"/>
                  </a:lnTo>
                  <a:lnTo>
                    <a:pt x="3814826" y="288798"/>
                  </a:lnTo>
                  <a:lnTo>
                    <a:pt x="3819016" y="267843"/>
                  </a:lnTo>
                  <a:lnTo>
                    <a:pt x="3819016" y="53467"/>
                  </a:lnTo>
                  <a:lnTo>
                    <a:pt x="3814826" y="32639"/>
                  </a:lnTo>
                  <a:lnTo>
                    <a:pt x="3803268" y="15621"/>
                  </a:lnTo>
                  <a:lnTo>
                    <a:pt x="3786251" y="4191"/>
                  </a:lnTo>
                  <a:lnTo>
                    <a:pt x="3765423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2281" y="1821941"/>
              <a:ext cx="3817620" cy="320040"/>
            </a:xfrm>
            <a:custGeom>
              <a:avLst/>
              <a:gdLst/>
              <a:ahLst/>
              <a:cxnLst/>
              <a:rect l="l" t="t" r="r" b="b"/>
              <a:pathLst>
                <a:path w="3817620" h="320039">
                  <a:moveTo>
                    <a:pt x="0" y="53212"/>
                  </a:moveTo>
                  <a:lnTo>
                    <a:pt x="4216" y="32512"/>
                  </a:lnTo>
                  <a:lnTo>
                    <a:pt x="15697" y="15621"/>
                  </a:lnTo>
                  <a:lnTo>
                    <a:pt x="32715" y="4191"/>
                  </a:lnTo>
                  <a:lnTo>
                    <a:pt x="53568" y="0"/>
                  </a:lnTo>
                  <a:lnTo>
                    <a:pt x="3763899" y="0"/>
                  </a:lnTo>
                  <a:lnTo>
                    <a:pt x="3784727" y="4191"/>
                  </a:lnTo>
                  <a:lnTo>
                    <a:pt x="3801745" y="15621"/>
                  </a:lnTo>
                  <a:lnTo>
                    <a:pt x="3813302" y="32512"/>
                  </a:lnTo>
                  <a:lnTo>
                    <a:pt x="3817493" y="53212"/>
                  </a:lnTo>
                  <a:lnTo>
                    <a:pt x="3817493" y="266700"/>
                  </a:lnTo>
                  <a:lnTo>
                    <a:pt x="3813302" y="287401"/>
                  </a:lnTo>
                  <a:lnTo>
                    <a:pt x="3801745" y="304292"/>
                  </a:lnTo>
                  <a:lnTo>
                    <a:pt x="3784727" y="315722"/>
                  </a:lnTo>
                  <a:lnTo>
                    <a:pt x="3763899" y="319913"/>
                  </a:lnTo>
                  <a:lnTo>
                    <a:pt x="53568" y="319913"/>
                  </a:lnTo>
                  <a:lnTo>
                    <a:pt x="32715" y="315722"/>
                  </a:lnTo>
                  <a:lnTo>
                    <a:pt x="15697" y="304292"/>
                  </a:lnTo>
                  <a:lnTo>
                    <a:pt x="4216" y="287401"/>
                  </a:lnTo>
                  <a:lnTo>
                    <a:pt x="0" y="266700"/>
                  </a:lnTo>
                  <a:lnTo>
                    <a:pt x="0" y="53212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4567" y="2267711"/>
              <a:ext cx="3817620" cy="306705"/>
            </a:xfrm>
            <a:custGeom>
              <a:avLst/>
              <a:gdLst/>
              <a:ahLst/>
              <a:cxnLst/>
              <a:rect l="l" t="t" r="r" b="b"/>
              <a:pathLst>
                <a:path w="3817620" h="306705">
                  <a:moveTo>
                    <a:pt x="3766566" y="0"/>
                  </a:moveTo>
                  <a:lnTo>
                    <a:pt x="51053" y="0"/>
                  </a:lnTo>
                  <a:lnTo>
                    <a:pt x="31178" y="4063"/>
                  </a:lnTo>
                  <a:lnTo>
                    <a:pt x="14947" y="14986"/>
                  </a:lnTo>
                  <a:lnTo>
                    <a:pt x="4013" y="31114"/>
                  </a:lnTo>
                  <a:lnTo>
                    <a:pt x="0" y="50926"/>
                  </a:lnTo>
                  <a:lnTo>
                    <a:pt x="0" y="255143"/>
                  </a:lnTo>
                  <a:lnTo>
                    <a:pt x="4013" y="275081"/>
                  </a:lnTo>
                  <a:lnTo>
                    <a:pt x="14947" y="291211"/>
                  </a:lnTo>
                  <a:lnTo>
                    <a:pt x="31178" y="302132"/>
                  </a:lnTo>
                  <a:lnTo>
                    <a:pt x="51053" y="306196"/>
                  </a:lnTo>
                  <a:lnTo>
                    <a:pt x="3766566" y="306196"/>
                  </a:lnTo>
                  <a:lnTo>
                    <a:pt x="3786378" y="302132"/>
                  </a:lnTo>
                  <a:lnTo>
                    <a:pt x="3802633" y="291211"/>
                  </a:lnTo>
                  <a:lnTo>
                    <a:pt x="3813555" y="275081"/>
                  </a:lnTo>
                  <a:lnTo>
                    <a:pt x="3817620" y="255143"/>
                  </a:lnTo>
                  <a:lnTo>
                    <a:pt x="3817620" y="50926"/>
                  </a:lnTo>
                  <a:lnTo>
                    <a:pt x="3813555" y="31114"/>
                  </a:lnTo>
                  <a:lnTo>
                    <a:pt x="3802633" y="14986"/>
                  </a:lnTo>
                  <a:lnTo>
                    <a:pt x="3786378" y="4063"/>
                  </a:lnTo>
                  <a:lnTo>
                    <a:pt x="3766566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6853" y="2269997"/>
              <a:ext cx="3817620" cy="304800"/>
            </a:xfrm>
            <a:custGeom>
              <a:avLst/>
              <a:gdLst/>
              <a:ahLst/>
              <a:cxnLst/>
              <a:rect l="l" t="t" r="r" b="b"/>
              <a:pathLst>
                <a:path w="3817620" h="304800">
                  <a:moveTo>
                    <a:pt x="0" y="50672"/>
                  </a:moveTo>
                  <a:lnTo>
                    <a:pt x="4013" y="30987"/>
                  </a:lnTo>
                  <a:lnTo>
                    <a:pt x="14947" y="14985"/>
                  </a:lnTo>
                  <a:lnTo>
                    <a:pt x="31178" y="4063"/>
                  </a:lnTo>
                  <a:lnTo>
                    <a:pt x="51053" y="0"/>
                  </a:lnTo>
                  <a:lnTo>
                    <a:pt x="3766566" y="0"/>
                  </a:lnTo>
                  <a:lnTo>
                    <a:pt x="3786378" y="4063"/>
                  </a:lnTo>
                  <a:lnTo>
                    <a:pt x="3802634" y="14985"/>
                  </a:lnTo>
                  <a:lnTo>
                    <a:pt x="3813556" y="30987"/>
                  </a:lnTo>
                  <a:lnTo>
                    <a:pt x="3817620" y="50672"/>
                  </a:lnTo>
                  <a:lnTo>
                    <a:pt x="3817620" y="253872"/>
                  </a:lnTo>
                  <a:lnTo>
                    <a:pt x="3813556" y="273684"/>
                  </a:lnTo>
                  <a:lnTo>
                    <a:pt x="3802634" y="289687"/>
                  </a:lnTo>
                  <a:lnTo>
                    <a:pt x="3786378" y="300608"/>
                  </a:lnTo>
                  <a:lnTo>
                    <a:pt x="3766566" y="304672"/>
                  </a:lnTo>
                  <a:lnTo>
                    <a:pt x="51053" y="304672"/>
                  </a:lnTo>
                  <a:lnTo>
                    <a:pt x="31178" y="300608"/>
                  </a:lnTo>
                  <a:lnTo>
                    <a:pt x="14947" y="289687"/>
                  </a:lnTo>
                  <a:lnTo>
                    <a:pt x="4013" y="273684"/>
                  </a:lnTo>
                  <a:lnTo>
                    <a:pt x="0" y="253872"/>
                  </a:lnTo>
                  <a:lnTo>
                    <a:pt x="0" y="50672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9995" y="2697480"/>
              <a:ext cx="3819525" cy="304800"/>
            </a:xfrm>
            <a:custGeom>
              <a:avLst/>
              <a:gdLst/>
              <a:ahLst/>
              <a:cxnLst/>
              <a:rect l="l" t="t" r="r" b="b"/>
              <a:pathLst>
                <a:path w="3819525" h="304800">
                  <a:moveTo>
                    <a:pt x="3768216" y="0"/>
                  </a:moveTo>
                  <a:lnTo>
                    <a:pt x="50800" y="0"/>
                  </a:lnTo>
                  <a:lnTo>
                    <a:pt x="31026" y="3937"/>
                  </a:lnTo>
                  <a:lnTo>
                    <a:pt x="14871" y="14858"/>
                  </a:lnTo>
                  <a:lnTo>
                    <a:pt x="3987" y="30987"/>
                  </a:lnTo>
                  <a:lnTo>
                    <a:pt x="0" y="50800"/>
                  </a:lnTo>
                  <a:lnTo>
                    <a:pt x="0" y="254000"/>
                  </a:lnTo>
                  <a:lnTo>
                    <a:pt x="3987" y="273812"/>
                  </a:lnTo>
                  <a:lnTo>
                    <a:pt x="14871" y="289940"/>
                  </a:lnTo>
                  <a:lnTo>
                    <a:pt x="31026" y="300863"/>
                  </a:lnTo>
                  <a:lnTo>
                    <a:pt x="50800" y="304800"/>
                  </a:lnTo>
                  <a:lnTo>
                    <a:pt x="3768216" y="304800"/>
                  </a:lnTo>
                  <a:lnTo>
                    <a:pt x="3788029" y="300863"/>
                  </a:lnTo>
                  <a:lnTo>
                    <a:pt x="3804157" y="289940"/>
                  </a:lnTo>
                  <a:lnTo>
                    <a:pt x="3815079" y="273812"/>
                  </a:lnTo>
                  <a:lnTo>
                    <a:pt x="3819016" y="254000"/>
                  </a:lnTo>
                  <a:lnTo>
                    <a:pt x="3819016" y="50800"/>
                  </a:lnTo>
                  <a:lnTo>
                    <a:pt x="3815079" y="30987"/>
                  </a:lnTo>
                  <a:lnTo>
                    <a:pt x="3804157" y="14858"/>
                  </a:lnTo>
                  <a:lnTo>
                    <a:pt x="3788029" y="3937"/>
                  </a:lnTo>
                  <a:lnTo>
                    <a:pt x="3768216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32281" y="2699766"/>
              <a:ext cx="3817620" cy="304800"/>
            </a:xfrm>
            <a:custGeom>
              <a:avLst/>
              <a:gdLst/>
              <a:ahLst/>
              <a:cxnLst/>
              <a:rect l="l" t="t" r="r" b="b"/>
              <a:pathLst>
                <a:path w="3817620" h="304800">
                  <a:moveTo>
                    <a:pt x="0" y="50800"/>
                  </a:moveTo>
                  <a:lnTo>
                    <a:pt x="3987" y="30987"/>
                  </a:lnTo>
                  <a:lnTo>
                    <a:pt x="14871" y="14858"/>
                  </a:lnTo>
                  <a:lnTo>
                    <a:pt x="31013" y="3936"/>
                  </a:lnTo>
                  <a:lnTo>
                    <a:pt x="50787" y="0"/>
                  </a:lnTo>
                  <a:lnTo>
                    <a:pt x="3766693" y="0"/>
                  </a:lnTo>
                  <a:lnTo>
                    <a:pt x="3786504" y="3936"/>
                  </a:lnTo>
                  <a:lnTo>
                    <a:pt x="3802633" y="14858"/>
                  </a:lnTo>
                  <a:lnTo>
                    <a:pt x="3813555" y="30987"/>
                  </a:lnTo>
                  <a:lnTo>
                    <a:pt x="3817493" y="50800"/>
                  </a:lnTo>
                  <a:lnTo>
                    <a:pt x="3817493" y="254000"/>
                  </a:lnTo>
                  <a:lnTo>
                    <a:pt x="3813555" y="273811"/>
                  </a:lnTo>
                  <a:lnTo>
                    <a:pt x="3802633" y="289940"/>
                  </a:lnTo>
                  <a:lnTo>
                    <a:pt x="3786504" y="300863"/>
                  </a:lnTo>
                  <a:lnTo>
                    <a:pt x="3766693" y="304800"/>
                  </a:lnTo>
                  <a:lnTo>
                    <a:pt x="50787" y="304800"/>
                  </a:lnTo>
                  <a:lnTo>
                    <a:pt x="31013" y="300863"/>
                  </a:lnTo>
                  <a:lnTo>
                    <a:pt x="14871" y="289940"/>
                  </a:lnTo>
                  <a:lnTo>
                    <a:pt x="3987" y="273811"/>
                  </a:lnTo>
                  <a:lnTo>
                    <a:pt x="0" y="254000"/>
                  </a:lnTo>
                  <a:lnTo>
                    <a:pt x="0" y="50800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34567" y="3105912"/>
              <a:ext cx="3817620" cy="384175"/>
            </a:xfrm>
            <a:custGeom>
              <a:avLst/>
              <a:gdLst/>
              <a:ahLst/>
              <a:cxnLst/>
              <a:rect l="l" t="t" r="r" b="b"/>
              <a:pathLst>
                <a:path w="3817620" h="384175">
                  <a:moveTo>
                    <a:pt x="3753611" y="0"/>
                  </a:moveTo>
                  <a:lnTo>
                    <a:pt x="64007" y="0"/>
                  </a:lnTo>
                  <a:lnTo>
                    <a:pt x="39090" y="5080"/>
                  </a:lnTo>
                  <a:lnTo>
                    <a:pt x="18745" y="18795"/>
                  </a:lnTo>
                  <a:lnTo>
                    <a:pt x="5029" y="39115"/>
                  </a:lnTo>
                  <a:lnTo>
                    <a:pt x="0" y="64007"/>
                  </a:lnTo>
                  <a:lnTo>
                    <a:pt x="0" y="319786"/>
                  </a:lnTo>
                  <a:lnTo>
                    <a:pt x="5029" y="344677"/>
                  </a:lnTo>
                  <a:lnTo>
                    <a:pt x="18745" y="364998"/>
                  </a:lnTo>
                  <a:lnTo>
                    <a:pt x="39090" y="378713"/>
                  </a:lnTo>
                  <a:lnTo>
                    <a:pt x="64007" y="383794"/>
                  </a:lnTo>
                  <a:lnTo>
                    <a:pt x="3753611" y="383794"/>
                  </a:lnTo>
                  <a:lnTo>
                    <a:pt x="3778504" y="378713"/>
                  </a:lnTo>
                  <a:lnTo>
                    <a:pt x="3798824" y="364998"/>
                  </a:lnTo>
                  <a:lnTo>
                    <a:pt x="3812540" y="344677"/>
                  </a:lnTo>
                  <a:lnTo>
                    <a:pt x="3817620" y="319786"/>
                  </a:lnTo>
                  <a:lnTo>
                    <a:pt x="3817620" y="64007"/>
                  </a:lnTo>
                  <a:lnTo>
                    <a:pt x="3812540" y="39115"/>
                  </a:lnTo>
                  <a:lnTo>
                    <a:pt x="3798824" y="18795"/>
                  </a:lnTo>
                  <a:lnTo>
                    <a:pt x="3778504" y="5080"/>
                  </a:lnTo>
                  <a:lnTo>
                    <a:pt x="3753611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36853" y="3108197"/>
              <a:ext cx="3817620" cy="384175"/>
            </a:xfrm>
            <a:custGeom>
              <a:avLst/>
              <a:gdLst/>
              <a:ahLst/>
              <a:cxnLst/>
              <a:rect l="l" t="t" r="r" b="b"/>
              <a:pathLst>
                <a:path w="3817620" h="384175">
                  <a:moveTo>
                    <a:pt x="0" y="64007"/>
                  </a:moveTo>
                  <a:lnTo>
                    <a:pt x="5029" y="39115"/>
                  </a:lnTo>
                  <a:lnTo>
                    <a:pt x="18745" y="18795"/>
                  </a:lnTo>
                  <a:lnTo>
                    <a:pt x="39090" y="5079"/>
                  </a:lnTo>
                  <a:lnTo>
                    <a:pt x="64007" y="0"/>
                  </a:lnTo>
                  <a:lnTo>
                    <a:pt x="3753612" y="0"/>
                  </a:lnTo>
                  <a:lnTo>
                    <a:pt x="3778504" y="5079"/>
                  </a:lnTo>
                  <a:lnTo>
                    <a:pt x="3798824" y="18795"/>
                  </a:lnTo>
                  <a:lnTo>
                    <a:pt x="3812540" y="39115"/>
                  </a:lnTo>
                  <a:lnTo>
                    <a:pt x="3817620" y="64007"/>
                  </a:lnTo>
                  <a:lnTo>
                    <a:pt x="3817620" y="319785"/>
                  </a:lnTo>
                  <a:lnTo>
                    <a:pt x="3812540" y="344677"/>
                  </a:lnTo>
                  <a:lnTo>
                    <a:pt x="3798824" y="364997"/>
                  </a:lnTo>
                  <a:lnTo>
                    <a:pt x="3778504" y="378713"/>
                  </a:lnTo>
                  <a:lnTo>
                    <a:pt x="3753612" y="383794"/>
                  </a:lnTo>
                  <a:lnTo>
                    <a:pt x="64007" y="383794"/>
                  </a:lnTo>
                  <a:lnTo>
                    <a:pt x="39090" y="378713"/>
                  </a:lnTo>
                  <a:lnTo>
                    <a:pt x="18745" y="364997"/>
                  </a:lnTo>
                  <a:lnTo>
                    <a:pt x="5029" y="344677"/>
                  </a:lnTo>
                  <a:lnTo>
                    <a:pt x="0" y="319785"/>
                  </a:lnTo>
                  <a:lnTo>
                    <a:pt x="0" y="64007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720851" y="3608832"/>
            <a:ext cx="3843654" cy="353695"/>
            <a:chOff x="720851" y="3608832"/>
            <a:chExt cx="3843654" cy="353695"/>
          </a:xfrm>
        </p:grpSpPr>
        <p:sp>
          <p:nvSpPr>
            <p:cNvPr id="16" name="object 16"/>
            <p:cNvSpPr/>
            <p:nvPr/>
          </p:nvSpPr>
          <p:spPr>
            <a:xfrm>
              <a:off x="733043" y="3619500"/>
              <a:ext cx="3817620" cy="327660"/>
            </a:xfrm>
            <a:custGeom>
              <a:avLst/>
              <a:gdLst/>
              <a:ahLst/>
              <a:cxnLst/>
              <a:rect l="l" t="t" r="r" b="b"/>
              <a:pathLst>
                <a:path w="3817620" h="327660">
                  <a:moveTo>
                    <a:pt x="3763009" y="0"/>
                  </a:moveTo>
                  <a:lnTo>
                    <a:pt x="54610" y="0"/>
                  </a:lnTo>
                  <a:lnTo>
                    <a:pt x="33350" y="4318"/>
                  </a:lnTo>
                  <a:lnTo>
                    <a:pt x="15989" y="16002"/>
                  </a:lnTo>
                  <a:lnTo>
                    <a:pt x="4292" y="33400"/>
                  </a:lnTo>
                  <a:lnTo>
                    <a:pt x="0" y="54609"/>
                  </a:lnTo>
                  <a:lnTo>
                    <a:pt x="0" y="273050"/>
                  </a:lnTo>
                  <a:lnTo>
                    <a:pt x="4292" y="294309"/>
                  </a:lnTo>
                  <a:lnTo>
                    <a:pt x="15989" y="311670"/>
                  </a:lnTo>
                  <a:lnTo>
                    <a:pt x="33350" y="323367"/>
                  </a:lnTo>
                  <a:lnTo>
                    <a:pt x="54610" y="327659"/>
                  </a:lnTo>
                  <a:lnTo>
                    <a:pt x="3763009" y="327659"/>
                  </a:lnTo>
                  <a:lnTo>
                    <a:pt x="3784219" y="323367"/>
                  </a:lnTo>
                  <a:lnTo>
                    <a:pt x="3801618" y="311670"/>
                  </a:lnTo>
                  <a:lnTo>
                    <a:pt x="3813302" y="294309"/>
                  </a:lnTo>
                  <a:lnTo>
                    <a:pt x="3817620" y="273050"/>
                  </a:lnTo>
                  <a:lnTo>
                    <a:pt x="3817620" y="54609"/>
                  </a:lnTo>
                  <a:lnTo>
                    <a:pt x="3813302" y="33400"/>
                  </a:lnTo>
                  <a:lnTo>
                    <a:pt x="3801618" y="16002"/>
                  </a:lnTo>
                  <a:lnTo>
                    <a:pt x="3784219" y="4318"/>
                  </a:lnTo>
                  <a:lnTo>
                    <a:pt x="3763009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3805" y="3621786"/>
              <a:ext cx="3817620" cy="327660"/>
            </a:xfrm>
            <a:custGeom>
              <a:avLst/>
              <a:gdLst/>
              <a:ahLst/>
              <a:cxnLst/>
              <a:rect l="l" t="t" r="r" b="b"/>
              <a:pathLst>
                <a:path w="3817620" h="327660">
                  <a:moveTo>
                    <a:pt x="0" y="54609"/>
                  </a:moveTo>
                  <a:lnTo>
                    <a:pt x="4292" y="33400"/>
                  </a:lnTo>
                  <a:lnTo>
                    <a:pt x="15989" y="16001"/>
                  </a:lnTo>
                  <a:lnTo>
                    <a:pt x="33350" y="4317"/>
                  </a:lnTo>
                  <a:lnTo>
                    <a:pt x="54609" y="0"/>
                  </a:lnTo>
                  <a:lnTo>
                    <a:pt x="3763009" y="0"/>
                  </a:lnTo>
                  <a:lnTo>
                    <a:pt x="3784219" y="4317"/>
                  </a:lnTo>
                  <a:lnTo>
                    <a:pt x="3801618" y="16001"/>
                  </a:lnTo>
                  <a:lnTo>
                    <a:pt x="3813302" y="33400"/>
                  </a:lnTo>
                  <a:lnTo>
                    <a:pt x="3817620" y="54609"/>
                  </a:lnTo>
                  <a:lnTo>
                    <a:pt x="3817620" y="273050"/>
                  </a:lnTo>
                  <a:lnTo>
                    <a:pt x="3813302" y="294309"/>
                  </a:lnTo>
                  <a:lnTo>
                    <a:pt x="3801618" y="311670"/>
                  </a:lnTo>
                  <a:lnTo>
                    <a:pt x="3784219" y="323367"/>
                  </a:lnTo>
                  <a:lnTo>
                    <a:pt x="3763009" y="327659"/>
                  </a:lnTo>
                  <a:lnTo>
                    <a:pt x="54609" y="327659"/>
                  </a:lnTo>
                  <a:lnTo>
                    <a:pt x="33350" y="323367"/>
                  </a:lnTo>
                  <a:lnTo>
                    <a:pt x="15989" y="311670"/>
                  </a:lnTo>
                  <a:lnTo>
                    <a:pt x="4292" y="294309"/>
                  </a:lnTo>
                  <a:lnTo>
                    <a:pt x="0" y="273050"/>
                  </a:lnTo>
                  <a:lnTo>
                    <a:pt x="0" y="54609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704087" y="4087367"/>
            <a:ext cx="3825240" cy="353695"/>
            <a:chOff x="704087" y="4087367"/>
            <a:chExt cx="3825240" cy="353695"/>
          </a:xfrm>
        </p:grpSpPr>
        <p:sp>
          <p:nvSpPr>
            <p:cNvPr id="19" name="object 19"/>
            <p:cNvSpPr/>
            <p:nvPr/>
          </p:nvSpPr>
          <p:spPr>
            <a:xfrm>
              <a:off x="716279" y="4099559"/>
              <a:ext cx="3799840" cy="327660"/>
            </a:xfrm>
            <a:custGeom>
              <a:avLst/>
              <a:gdLst/>
              <a:ahLst/>
              <a:cxnLst/>
              <a:rect l="l" t="t" r="r" b="b"/>
              <a:pathLst>
                <a:path w="3799840" h="327660">
                  <a:moveTo>
                    <a:pt x="3744722" y="0"/>
                  </a:moveTo>
                  <a:lnTo>
                    <a:pt x="54622" y="0"/>
                  </a:lnTo>
                  <a:lnTo>
                    <a:pt x="33362" y="4292"/>
                  </a:lnTo>
                  <a:lnTo>
                    <a:pt x="16001" y="15989"/>
                  </a:lnTo>
                  <a:lnTo>
                    <a:pt x="4292" y="33350"/>
                  </a:lnTo>
                  <a:lnTo>
                    <a:pt x="0" y="54609"/>
                  </a:lnTo>
                  <a:lnTo>
                    <a:pt x="0" y="273049"/>
                  </a:lnTo>
                  <a:lnTo>
                    <a:pt x="4292" y="294309"/>
                  </a:lnTo>
                  <a:lnTo>
                    <a:pt x="16001" y="311670"/>
                  </a:lnTo>
                  <a:lnTo>
                    <a:pt x="33362" y="323367"/>
                  </a:lnTo>
                  <a:lnTo>
                    <a:pt x="54622" y="327659"/>
                  </a:lnTo>
                  <a:lnTo>
                    <a:pt x="3744722" y="327659"/>
                  </a:lnTo>
                  <a:lnTo>
                    <a:pt x="3765931" y="323367"/>
                  </a:lnTo>
                  <a:lnTo>
                    <a:pt x="3783330" y="311670"/>
                  </a:lnTo>
                  <a:lnTo>
                    <a:pt x="3795014" y="294309"/>
                  </a:lnTo>
                  <a:lnTo>
                    <a:pt x="3799332" y="273049"/>
                  </a:lnTo>
                  <a:lnTo>
                    <a:pt x="3799332" y="54609"/>
                  </a:lnTo>
                  <a:lnTo>
                    <a:pt x="3795014" y="33350"/>
                  </a:lnTo>
                  <a:lnTo>
                    <a:pt x="3783330" y="15989"/>
                  </a:lnTo>
                  <a:lnTo>
                    <a:pt x="3765931" y="4292"/>
                  </a:lnTo>
                  <a:lnTo>
                    <a:pt x="3744722" y="0"/>
                  </a:lnTo>
                  <a:close/>
                </a:path>
              </a:pathLst>
            </a:custGeom>
            <a:solidFill>
              <a:srgbClr val="4F8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17041" y="4100321"/>
              <a:ext cx="3799840" cy="327660"/>
            </a:xfrm>
            <a:custGeom>
              <a:avLst/>
              <a:gdLst/>
              <a:ahLst/>
              <a:cxnLst/>
              <a:rect l="l" t="t" r="r" b="b"/>
              <a:pathLst>
                <a:path w="3799840" h="327660">
                  <a:moveTo>
                    <a:pt x="0" y="54609"/>
                  </a:moveTo>
                  <a:lnTo>
                    <a:pt x="4292" y="33350"/>
                  </a:lnTo>
                  <a:lnTo>
                    <a:pt x="16001" y="15989"/>
                  </a:lnTo>
                  <a:lnTo>
                    <a:pt x="33362" y="4292"/>
                  </a:lnTo>
                  <a:lnTo>
                    <a:pt x="54622" y="0"/>
                  </a:lnTo>
                  <a:lnTo>
                    <a:pt x="3744722" y="0"/>
                  </a:lnTo>
                  <a:lnTo>
                    <a:pt x="3765931" y="4292"/>
                  </a:lnTo>
                  <a:lnTo>
                    <a:pt x="3783330" y="15989"/>
                  </a:lnTo>
                  <a:lnTo>
                    <a:pt x="3795014" y="33350"/>
                  </a:lnTo>
                  <a:lnTo>
                    <a:pt x="3799332" y="54609"/>
                  </a:lnTo>
                  <a:lnTo>
                    <a:pt x="3799332" y="273049"/>
                  </a:lnTo>
                  <a:lnTo>
                    <a:pt x="3795014" y="294309"/>
                  </a:lnTo>
                  <a:lnTo>
                    <a:pt x="3783330" y="311670"/>
                  </a:lnTo>
                  <a:lnTo>
                    <a:pt x="3765931" y="323367"/>
                  </a:lnTo>
                  <a:lnTo>
                    <a:pt x="3744722" y="327659"/>
                  </a:lnTo>
                  <a:lnTo>
                    <a:pt x="54622" y="327659"/>
                  </a:lnTo>
                  <a:lnTo>
                    <a:pt x="33362" y="323367"/>
                  </a:lnTo>
                  <a:lnTo>
                    <a:pt x="16001" y="311670"/>
                  </a:lnTo>
                  <a:lnTo>
                    <a:pt x="4292" y="294309"/>
                  </a:lnTo>
                  <a:lnTo>
                    <a:pt x="0" y="273049"/>
                  </a:lnTo>
                  <a:lnTo>
                    <a:pt x="0" y="54609"/>
                  </a:lnTo>
                  <a:close/>
                </a:path>
              </a:pathLst>
            </a:custGeom>
            <a:ln w="25908">
              <a:solidFill>
                <a:srgbClr val="385D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811174" y="1156461"/>
            <a:ext cx="2898775" cy="31750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1295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Abo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endParaRPr sz="1800">
              <a:latin typeface="Calibri"/>
              <a:cs typeface="Calibri"/>
            </a:endParaRPr>
          </a:p>
          <a:p>
            <a:pPr marL="24765">
              <a:lnSpc>
                <a:spcPct val="100000"/>
              </a:lnSpc>
              <a:spcBef>
                <a:spcPts val="12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Our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Vision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60" dirty="0">
                <a:solidFill>
                  <a:srgbClr val="FFFFFF"/>
                </a:solidFill>
                <a:latin typeface="Calibri"/>
                <a:cs typeface="Calibri"/>
              </a:rPr>
              <a:t>Value</a:t>
            </a:r>
            <a:endParaRPr sz="1800">
              <a:latin typeface="Calibri"/>
              <a:cs typeface="Calibri"/>
            </a:endParaRPr>
          </a:p>
          <a:p>
            <a:pPr marL="22860" marR="1628775" indent="4445">
              <a:lnSpc>
                <a:spcPts val="376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Ou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tr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ct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Partners</a:t>
            </a:r>
            <a:endParaRPr sz="18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1010"/>
              </a:spcBef>
            </a:pP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Medical</a:t>
            </a:r>
            <a:r>
              <a:rPr sz="18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Sales</a:t>
            </a:r>
            <a:r>
              <a:rPr sz="18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Representative</a:t>
            </a:r>
            <a:endParaRPr sz="1800">
              <a:latin typeface="Calibri"/>
              <a:cs typeface="Calibri"/>
            </a:endParaRPr>
          </a:p>
          <a:p>
            <a:pPr marL="12700" marR="1793239" indent="16510">
              <a:lnSpc>
                <a:spcPts val="3820"/>
              </a:lnSpc>
            </a:pP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spc="-8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spc="-6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000" spc="-1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s 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Contact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2105609"/>
            <a:ext cx="7743190" cy="20826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15" dirty="0">
                <a:latin typeface="Cambria"/>
                <a:cs typeface="Cambria"/>
              </a:rPr>
              <a:t>Titanium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Scientific</a:t>
            </a:r>
            <a:r>
              <a:rPr sz="1800" spc="14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Bureau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is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one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of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the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important</a:t>
            </a:r>
            <a:r>
              <a:rPr sz="1800" spc="16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scientific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bureau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which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was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established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in </a:t>
            </a:r>
            <a:r>
              <a:rPr sz="1800" spc="35" dirty="0">
                <a:latin typeface="Cambria"/>
                <a:cs typeface="Cambria"/>
              </a:rPr>
              <a:t>Baghdad,</a:t>
            </a:r>
            <a:r>
              <a:rPr lang="en-GB" spc="35" dirty="0">
                <a:latin typeface="Cambria"/>
                <a:cs typeface="Cambria"/>
              </a:rPr>
              <a:t> have head offices in both Baghdad &amp; Erbil ,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specialized </a:t>
            </a:r>
            <a:r>
              <a:rPr sz="1800" spc="5" dirty="0">
                <a:latin typeface="Cambria"/>
                <a:cs typeface="Cambria"/>
              </a:rPr>
              <a:t>in </a:t>
            </a:r>
            <a:r>
              <a:rPr sz="1800" dirty="0">
                <a:latin typeface="Cambria"/>
                <a:cs typeface="Cambria"/>
              </a:rPr>
              <a:t>marketing </a:t>
            </a:r>
            <a:r>
              <a:rPr sz="1800" spc="20" dirty="0">
                <a:latin typeface="Cambria"/>
                <a:cs typeface="Cambria"/>
              </a:rPr>
              <a:t>and </a:t>
            </a:r>
            <a:r>
              <a:rPr sz="1800" spc="-5" dirty="0">
                <a:latin typeface="Cambria"/>
                <a:cs typeface="Cambria"/>
              </a:rPr>
              <a:t>distribution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of 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pharmaceutical,</a:t>
            </a:r>
            <a:r>
              <a:rPr sz="1800" spc="204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medical</a:t>
            </a:r>
            <a:r>
              <a:rPr sz="1800" spc="13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and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food</a:t>
            </a:r>
            <a:r>
              <a:rPr sz="1800" spc="155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supplement</a:t>
            </a:r>
            <a:r>
              <a:rPr sz="1800" spc="16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products</a:t>
            </a:r>
            <a:r>
              <a:rPr sz="1800" spc="15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in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Iraqi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market.</a:t>
            </a:r>
            <a:endParaRPr sz="18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650" dirty="0">
              <a:latin typeface="Cambria"/>
              <a:cs typeface="Cambria"/>
            </a:endParaRPr>
          </a:p>
          <a:p>
            <a:pPr marL="355600" marR="465455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spc="-75" dirty="0">
                <a:latin typeface="Cambria"/>
                <a:cs typeface="Cambria"/>
              </a:rPr>
              <a:t>We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-30" dirty="0">
                <a:latin typeface="Cambria"/>
                <a:cs typeface="Cambria"/>
              </a:rPr>
              <a:t>are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registered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in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accordance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and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in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compliance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with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the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rules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and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regulations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issued</a:t>
            </a:r>
            <a:r>
              <a:rPr sz="1800" spc="15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by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the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syndicate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of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Iraqi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pharmacists</a:t>
            </a:r>
            <a:r>
              <a:rPr sz="1800" spc="17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and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MOH.</a:t>
            </a:r>
            <a:endParaRPr sz="18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9682" y="705358"/>
            <a:ext cx="12985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Ab</a:t>
            </a:r>
            <a:r>
              <a:rPr dirty="0"/>
              <a:t>o</a:t>
            </a:r>
            <a:r>
              <a:rPr spc="-5" dirty="0"/>
              <a:t>ut</a:t>
            </a:r>
            <a:r>
              <a:rPr spc="-175" dirty="0"/>
              <a:t> </a:t>
            </a:r>
            <a:r>
              <a:rPr dirty="0"/>
              <a:t>us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675" y="0"/>
            <a:ext cx="8953500" cy="513437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513304" y="1346199"/>
            <a:ext cx="6250940" cy="319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405" marR="5080" indent="66040">
              <a:lnSpc>
                <a:spcPct val="100000"/>
              </a:lnSpc>
              <a:spcBef>
                <a:spcPts val="100"/>
              </a:spcBef>
              <a:tabLst>
                <a:tab pos="6055360" algn="l"/>
              </a:tabLst>
            </a:pPr>
            <a:r>
              <a:rPr sz="1800" dirty="0">
                <a:latin typeface="Cambria"/>
                <a:cs typeface="Cambria"/>
              </a:rPr>
              <a:t>* </a:t>
            </a:r>
            <a:r>
              <a:rPr sz="1800" spc="-150" dirty="0">
                <a:latin typeface="Cambria"/>
                <a:cs typeface="Cambria"/>
              </a:rPr>
              <a:t> </a:t>
            </a:r>
            <a:r>
              <a:rPr sz="1800" spc="-140" dirty="0">
                <a:latin typeface="Cambria"/>
                <a:cs typeface="Cambria"/>
              </a:rPr>
              <a:t>W</a:t>
            </a:r>
            <a:r>
              <a:rPr sz="1800" dirty="0">
                <a:latin typeface="Cambria"/>
                <a:cs typeface="Cambria"/>
              </a:rPr>
              <a:t>e</a:t>
            </a:r>
            <a:r>
              <a:rPr sz="1800" spc="-27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supply </a:t>
            </a:r>
            <a:r>
              <a:rPr sz="1800" spc="-5" dirty="0">
                <a:latin typeface="Cambria"/>
                <a:cs typeface="Cambria"/>
              </a:rPr>
              <a:t>privat</a:t>
            </a:r>
            <a:r>
              <a:rPr sz="1800" dirty="0">
                <a:latin typeface="Cambria"/>
                <a:cs typeface="Cambria"/>
              </a:rPr>
              <a:t>e</a:t>
            </a:r>
            <a:r>
              <a:rPr sz="1800" spc="-5" dirty="0">
                <a:latin typeface="Cambria"/>
                <a:cs typeface="Cambria"/>
              </a:rPr>
              <a:t> marke</a:t>
            </a:r>
            <a:r>
              <a:rPr sz="1800" dirty="0">
                <a:latin typeface="Cambria"/>
                <a:cs typeface="Cambria"/>
              </a:rPr>
              <a:t>t </a:t>
            </a:r>
            <a:r>
              <a:rPr sz="1800" spc="-5" dirty="0">
                <a:latin typeface="Cambria"/>
                <a:cs typeface="Cambria"/>
              </a:rPr>
              <a:t>wit</a:t>
            </a:r>
            <a:r>
              <a:rPr sz="1800" dirty="0">
                <a:latin typeface="Cambria"/>
                <a:cs typeface="Cambria"/>
              </a:rPr>
              <a:t>h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various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o</a:t>
            </a:r>
            <a:r>
              <a:rPr sz="1800" dirty="0">
                <a:latin typeface="Cambria"/>
                <a:cs typeface="Cambria"/>
              </a:rPr>
              <a:t>f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pharmaceutica</a:t>
            </a:r>
            <a:r>
              <a:rPr sz="1800" dirty="0">
                <a:latin typeface="Cambria"/>
                <a:cs typeface="Cambria"/>
              </a:rPr>
              <a:t>l	</a:t>
            </a:r>
            <a:r>
              <a:rPr sz="1800" dirty="0">
                <a:latin typeface="Wingdings"/>
                <a:cs typeface="Wingdings"/>
              </a:rPr>
              <a:t>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mbria"/>
                <a:cs typeface="Cambria"/>
              </a:rPr>
              <a:t>products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form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companies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we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represent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,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we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are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a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dictated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team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with </a:t>
            </a:r>
            <a:r>
              <a:rPr sz="1800" dirty="0">
                <a:latin typeface="Cambria"/>
                <a:cs typeface="Cambria"/>
              </a:rPr>
              <a:t>full experience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in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pharmaceutical</a:t>
            </a:r>
            <a:r>
              <a:rPr sz="1800" dirty="0">
                <a:latin typeface="Cambria"/>
                <a:cs typeface="Cambria"/>
              </a:rPr>
              <a:t> field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>
              <a:latin typeface="Cambria"/>
              <a:cs typeface="Cambria"/>
            </a:endParaRPr>
          </a:p>
          <a:p>
            <a:pPr marL="12700" marR="493395">
              <a:lnSpc>
                <a:spcPct val="100000"/>
              </a:lnSpc>
              <a:tabLst>
                <a:tab pos="5287010" algn="l"/>
              </a:tabLst>
            </a:pPr>
            <a:r>
              <a:rPr sz="1800" dirty="0">
                <a:latin typeface="Cambria"/>
                <a:cs typeface="Cambria"/>
              </a:rPr>
              <a:t>* Titanium </a:t>
            </a:r>
            <a:r>
              <a:rPr sz="1800" spc="-5" dirty="0">
                <a:latin typeface="Cambria"/>
                <a:cs typeface="Cambria"/>
              </a:rPr>
              <a:t>Scientific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Bureau managed to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register </a:t>
            </a:r>
            <a:r>
              <a:rPr sz="1800" spc="-5" dirty="0">
                <a:latin typeface="Cambria"/>
                <a:cs typeface="Cambria"/>
              </a:rPr>
              <a:t>the	</a:t>
            </a:r>
            <a:r>
              <a:rPr sz="1800" dirty="0">
                <a:latin typeface="Wingdings"/>
                <a:cs typeface="Wingdings"/>
              </a:rPr>
              <a:t>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Cambria"/>
                <a:cs typeface="Cambria"/>
              </a:rPr>
              <a:t>pharmaceutical </a:t>
            </a:r>
            <a:r>
              <a:rPr sz="1800" dirty="0">
                <a:latin typeface="Cambria"/>
                <a:cs typeface="Cambria"/>
              </a:rPr>
              <a:t>companies </a:t>
            </a:r>
            <a:r>
              <a:rPr sz="1800" spc="-5" dirty="0">
                <a:latin typeface="Cambria"/>
                <a:cs typeface="Cambria"/>
              </a:rPr>
              <a:t>along with their products as </a:t>
            </a:r>
            <a:r>
              <a:rPr sz="1800" spc="-30" dirty="0">
                <a:latin typeface="Cambria"/>
                <a:cs typeface="Cambria"/>
              </a:rPr>
              <a:t>we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have efficient </a:t>
            </a:r>
            <a:r>
              <a:rPr sz="1800" spc="-5" dirty="0">
                <a:latin typeface="Cambria"/>
                <a:cs typeface="Cambria"/>
              </a:rPr>
              <a:t>team at the </a:t>
            </a:r>
            <a:r>
              <a:rPr sz="1800" dirty="0">
                <a:latin typeface="Cambria"/>
                <a:cs typeface="Cambria"/>
              </a:rPr>
              <a:t>regulatory </a:t>
            </a:r>
            <a:r>
              <a:rPr sz="1800" spc="-5" dirty="0">
                <a:latin typeface="Cambria"/>
                <a:cs typeface="Cambria"/>
              </a:rPr>
              <a:t>that </a:t>
            </a:r>
            <a:r>
              <a:rPr sz="1800" dirty="0">
                <a:latin typeface="Cambria"/>
                <a:cs typeface="Cambria"/>
              </a:rPr>
              <a:t>facilitate our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achievement </a:t>
            </a:r>
            <a:r>
              <a:rPr sz="1800" spc="5" dirty="0">
                <a:latin typeface="Cambria"/>
                <a:cs typeface="Cambria"/>
              </a:rPr>
              <a:t>in </a:t>
            </a:r>
            <a:r>
              <a:rPr sz="1800" dirty="0">
                <a:latin typeface="Cambria"/>
                <a:cs typeface="Cambria"/>
              </a:rPr>
              <a:t>short </a:t>
            </a:r>
            <a:r>
              <a:rPr sz="1800" spc="-5" dirty="0">
                <a:latin typeface="Cambria"/>
                <a:cs typeface="Cambria"/>
              </a:rPr>
              <a:t>period </a:t>
            </a:r>
            <a:r>
              <a:rPr sz="1800" spc="-10" dirty="0">
                <a:latin typeface="Cambria"/>
                <a:cs typeface="Cambria"/>
              </a:rPr>
              <a:t>we </a:t>
            </a:r>
            <a:r>
              <a:rPr sz="1800" spc="-5" dirty="0">
                <a:latin typeface="Cambria"/>
                <a:cs typeface="Cambria"/>
              </a:rPr>
              <a:t>act as </a:t>
            </a:r>
            <a:r>
              <a:rPr sz="1800" dirty="0">
                <a:latin typeface="Cambria"/>
                <a:cs typeface="Cambria"/>
              </a:rPr>
              <a:t>sole </a:t>
            </a:r>
            <a:r>
              <a:rPr sz="1800" spc="-5" dirty="0">
                <a:latin typeface="Cambria"/>
                <a:cs typeface="Cambria"/>
              </a:rPr>
              <a:t>agency </a:t>
            </a:r>
            <a:r>
              <a:rPr sz="1800" dirty="0">
                <a:latin typeface="Cambria"/>
                <a:cs typeface="Cambria"/>
              </a:rPr>
              <a:t>for our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companies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and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we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represented in</a:t>
            </a:r>
            <a:r>
              <a:rPr sz="1800" spc="-5" dirty="0">
                <a:latin typeface="Cambria"/>
                <a:cs typeface="Cambria"/>
              </a:rPr>
              <a:t> the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North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of </a:t>
            </a:r>
            <a:r>
              <a:rPr sz="1800" spc="-5" dirty="0">
                <a:latin typeface="Cambria"/>
                <a:cs typeface="Cambria"/>
              </a:rPr>
              <a:t>Iraq</a:t>
            </a:r>
            <a:endParaRPr sz="1800">
              <a:latin typeface="Cambria"/>
              <a:cs typeface="Cambria"/>
            </a:endParaRPr>
          </a:p>
          <a:p>
            <a:pPr marL="12700" marR="816610">
              <a:lnSpc>
                <a:spcPct val="100000"/>
              </a:lnSpc>
            </a:pPr>
            <a:r>
              <a:rPr sz="1800" dirty="0">
                <a:latin typeface="Cambria"/>
                <a:cs typeface="Cambria"/>
              </a:rPr>
              <a:t>( </a:t>
            </a:r>
            <a:r>
              <a:rPr sz="1800" spc="-5" dirty="0">
                <a:latin typeface="Cambria"/>
                <a:cs typeface="Cambria"/>
              </a:rPr>
              <a:t>Kurdistan Region </a:t>
            </a:r>
            <a:r>
              <a:rPr sz="1800" dirty="0">
                <a:latin typeface="Cambria"/>
                <a:cs typeface="Cambria"/>
              </a:rPr>
              <a:t>) </a:t>
            </a:r>
            <a:r>
              <a:rPr sz="1800" spc="-5" dirty="0">
                <a:latin typeface="Cambria"/>
                <a:cs typeface="Cambria"/>
              </a:rPr>
              <a:t>by Sharez </a:t>
            </a:r>
            <a:r>
              <a:rPr sz="1800" dirty="0">
                <a:latin typeface="Cambria"/>
                <a:cs typeface="Cambria"/>
              </a:rPr>
              <a:t>company </a:t>
            </a:r>
            <a:r>
              <a:rPr sz="1800" spc="-5" dirty="0">
                <a:latin typeface="Cambria"/>
                <a:cs typeface="Cambria"/>
              </a:rPr>
              <a:t>to </a:t>
            </a:r>
            <a:r>
              <a:rPr sz="1800" dirty="0">
                <a:latin typeface="Cambria"/>
                <a:cs typeface="Cambria"/>
              </a:rPr>
              <a:t>reach </a:t>
            </a:r>
            <a:r>
              <a:rPr sz="1800" spc="-5" dirty="0">
                <a:latin typeface="Cambria"/>
                <a:cs typeface="Cambria"/>
              </a:rPr>
              <a:t>all the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North</a:t>
            </a:r>
            <a:r>
              <a:rPr sz="1800" spc="-5" dirty="0">
                <a:latin typeface="Cambria"/>
                <a:cs typeface="Cambria"/>
              </a:rPr>
              <a:t> area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71545" y="444753"/>
            <a:ext cx="843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0000"/>
                </a:solidFill>
              </a:rPr>
              <a:t>About</a:t>
            </a:r>
            <a:r>
              <a:rPr sz="1800" spc="-114" dirty="0">
                <a:solidFill>
                  <a:srgbClr val="000000"/>
                </a:solidFill>
              </a:rPr>
              <a:t> </a:t>
            </a:r>
            <a:r>
              <a:rPr sz="1800" spc="-5" dirty="0">
                <a:solidFill>
                  <a:srgbClr val="000000"/>
                </a:solidFill>
              </a:rPr>
              <a:t>us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686305"/>
            <a:ext cx="8036559" cy="27559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spc="-85" dirty="0">
                <a:solidFill>
                  <a:srgbClr val="4F81BA"/>
                </a:solidFill>
                <a:latin typeface="Palatino Linotype"/>
                <a:cs typeface="Palatino Linotype"/>
              </a:rPr>
              <a:t>V</a:t>
            </a:r>
            <a:r>
              <a:rPr sz="1800" b="1" spc="-15" dirty="0">
                <a:solidFill>
                  <a:srgbClr val="4F81BA"/>
                </a:solidFill>
                <a:latin typeface="Palatino Linotype"/>
                <a:cs typeface="Palatino Linotype"/>
              </a:rPr>
              <a:t>i</a:t>
            </a:r>
            <a:r>
              <a:rPr sz="1800" b="1" spc="-10" dirty="0">
                <a:solidFill>
                  <a:srgbClr val="4F81BA"/>
                </a:solidFill>
                <a:latin typeface="Palatino Linotype"/>
                <a:cs typeface="Palatino Linotype"/>
              </a:rPr>
              <a:t>s</a:t>
            </a:r>
            <a:r>
              <a:rPr sz="1800" b="1" spc="-15" dirty="0">
                <a:solidFill>
                  <a:srgbClr val="4F81BA"/>
                </a:solidFill>
                <a:latin typeface="Palatino Linotype"/>
                <a:cs typeface="Palatino Linotype"/>
              </a:rPr>
              <a:t>i</a:t>
            </a:r>
            <a:r>
              <a:rPr sz="1800" b="1" spc="-20" dirty="0">
                <a:solidFill>
                  <a:srgbClr val="4F81BA"/>
                </a:solidFill>
                <a:latin typeface="Palatino Linotype"/>
                <a:cs typeface="Palatino Linotype"/>
              </a:rPr>
              <a:t>o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n</a:t>
            </a:r>
            <a:r>
              <a:rPr sz="1800" b="1" spc="-114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399415" indent="114300">
              <a:lnSpc>
                <a:spcPct val="100000"/>
              </a:lnSpc>
              <a:spcBef>
                <a:spcPts val="575"/>
              </a:spcBef>
            </a:pPr>
            <a:r>
              <a:rPr sz="1800" spc="20" dirty="0">
                <a:solidFill>
                  <a:srgbClr val="201F1F"/>
                </a:solidFill>
                <a:latin typeface="Cambria"/>
                <a:cs typeface="Cambria"/>
              </a:rPr>
              <a:t>Our </a:t>
            </a:r>
            <a:r>
              <a:rPr sz="1800" dirty="0">
                <a:solidFill>
                  <a:srgbClr val="201F1F"/>
                </a:solidFill>
                <a:latin typeface="Cambria"/>
                <a:cs typeface="Cambria"/>
              </a:rPr>
              <a:t>vision is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to </a:t>
            </a:r>
            <a:r>
              <a:rPr sz="1800" spc="-10" dirty="0">
                <a:solidFill>
                  <a:srgbClr val="201F1F"/>
                </a:solidFill>
                <a:latin typeface="Cambria"/>
                <a:cs typeface="Cambria"/>
              </a:rPr>
              <a:t>be </a:t>
            </a:r>
            <a:r>
              <a:rPr sz="1800" dirty="0">
                <a:solidFill>
                  <a:srgbClr val="201F1F"/>
                </a:solidFill>
                <a:latin typeface="Cambria"/>
                <a:cs typeface="Cambria"/>
              </a:rPr>
              <a:t>in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the </a:t>
            </a:r>
            <a:r>
              <a:rPr sz="1800" spc="-45" dirty="0">
                <a:solidFill>
                  <a:srgbClr val="201F1F"/>
                </a:solidFill>
                <a:latin typeface="Cambria"/>
                <a:cs typeface="Cambria"/>
              </a:rPr>
              <a:t>forefront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among </a:t>
            </a:r>
            <a:r>
              <a:rPr sz="1800" spc="-5" dirty="0">
                <a:solidFill>
                  <a:srgbClr val="201F1F"/>
                </a:solidFill>
                <a:latin typeface="Cambria"/>
                <a:cs typeface="Cambria"/>
              </a:rPr>
              <a:t>all </a:t>
            </a:r>
            <a:r>
              <a:rPr sz="1800" spc="-15" dirty="0">
                <a:solidFill>
                  <a:srgbClr val="201F1F"/>
                </a:solidFill>
                <a:latin typeface="Cambria"/>
                <a:cs typeface="Cambria"/>
              </a:rPr>
              <a:t>pharmaceuticals agencies </a:t>
            </a:r>
            <a:r>
              <a:rPr sz="1800" dirty="0">
                <a:solidFill>
                  <a:srgbClr val="201F1F"/>
                </a:solidFill>
                <a:latin typeface="Cambria"/>
                <a:cs typeface="Cambria"/>
              </a:rPr>
              <a:t>in </a:t>
            </a:r>
            <a:r>
              <a:rPr sz="1800" spc="-60" dirty="0">
                <a:solidFill>
                  <a:srgbClr val="201F1F"/>
                </a:solidFill>
                <a:latin typeface="Cambria"/>
                <a:cs typeface="Cambria"/>
              </a:rPr>
              <a:t>Iraq </a:t>
            </a:r>
            <a:r>
              <a:rPr sz="1800" spc="-5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201F1F"/>
                </a:solidFill>
                <a:latin typeface="Cambria"/>
                <a:cs typeface="Cambria"/>
              </a:rPr>
              <a:t>being</a:t>
            </a:r>
            <a:r>
              <a:rPr sz="1800" spc="-2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201F1F"/>
                </a:solidFill>
                <a:latin typeface="Cambria"/>
                <a:cs typeface="Cambria"/>
              </a:rPr>
              <a:t>recognized</a:t>
            </a:r>
            <a:r>
              <a:rPr sz="1800" spc="-6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through</a:t>
            </a:r>
            <a:r>
              <a:rPr sz="18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201F1F"/>
                </a:solidFill>
                <a:latin typeface="Cambria"/>
                <a:cs typeface="Cambria"/>
              </a:rPr>
              <a:t>our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201F1F"/>
                </a:solidFill>
                <a:latin typeface="Cambria"/>
                <a:cs typeface="Cambria"/>
              </a:rPr>
              <a:t>highlyqualified</a:t>
            </a:r>
            <a:r>
              <a:rPr sz="1800" spc="4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201F1F"/>
                </a:solidFill>
                <a:latin typeface="Cambria"/>
                <a:cs typeface="Cambria"/>
              </a:rPr>
              <a:t>products,</a:t>
            </a:r>
            <a:r>
              <a:rPr sz="1800" spc="5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40" dirty="0">
                <a:solidFill>
                  <a:srgbClr val="201F1F"/>
                </a:solidFill>
                <a:latin typeface="Cambria"/>
                <a:cs typeface="Cambria"/>
              </a:rPr>
              <a:t>variety</a:t>
            </a:r>
            <a:r>
              <a:rPr sz="1800" spc="-8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of</a:t>
            </a:r>
            <a:r>
              <a:rPr sz="1800" spc="114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201F1F"/>
                </a:solidFill>
                <a:latin typeface="Cambria"/>
                <a:cs typeface="Cambria"/>
              </a:rPr>
              <a:t>services</a:t>
            </a:r>
            <a:r>
              <a:rPr sz="1800" spc="-7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and </a:t>
            </a:r>
            <a:r>
              <a:rPr sz="1800" spc="1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40" dirty="0">
                <a:solidFill>
                  <a:srgbClr val="201F1F"/>
                </a:solidFill>
                <a:latin typeface="Cambria"/>
                <a:cs typeface="Cambria"/>
              </a:rPr>
              <a:t>promotional</a:t>
            </a:r>
            <a:r>
              <a:rPr sz="1800" spc="2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and</a:t>
            </a:r>
            <a:r>
              <a:rPr sz="1800" spc="3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40" dirty="0">
                <a:solidFill>
                  <a:srgbClr val="201F1F"/>
                </a:solidFill>
                <a:latin typeface="Cambria"/>
                <a:cs typeface="Cambria"/>
              </a:rPr>
              <a:t>marketing</a:t>
            </a:r>
            <a:r>
              <a:rPr sz="1800" spc="3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201F1F"/>
                </a:solidFill>
                <a:latin typeface="Cambria"/>
                <a:cs typeface="Cambria"/>
              </a:rPr>
              <a:t>teams</a:t>
            </a:r>
            <a:r>
              <a:rPr sz="1800" spc="-114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that</a:t>
            </a:r>
            <a:r>
              <a:rPr sz="1800" spc="-8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40" dirty="0">
                <a:solidFill>
                  <a:srgbClr val="201F1F"/>
                </a:solidFill>
                <a:latin typeface="Cambria"/>
                <a:cs typeface="Cambria"/>
              </a:rPr>
              <a:t>reach</a:t>
            </a:r>
            <a:r>
              <a:rPr sz="1800" spc="-12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the</a:t>
            </a:r>
            <a:r>
              <a:rPr sz="1800" spc="-11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201F1F"/>
                </a:solidFill>
                <a:latin typeface="Cambria"/>
                <a:cs typeface="Cambria"/>
              </a:rPr>
              <a:t>most</a:t>
            </a:r>
            <a:r>
              <a:rPr sz="1800" spc="-7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15" dirty="0">
                <a:solidFill>
                  <a:srgbClr val="201F1F"/>
                </a:solidFill>
                <a:latin typeface="Cambria"/>
                <a:cs typeface="Cambria"/>
              </a:rPr>
              <a:t>distant</a:t>
            </a:r>
            <a:r>
              <a:rPr sz="1800" spc="-10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10" dirty="0">
                <a:solidFill>
                  <a:srgbClr val="201F1F"/>
                </a:solidFill>
                <a:latin typeface="Cambria"/>
                <a:cs typeface="Cambria"/>
              </a:rPr>
              <a:t>of</a:t>
            </a:r>
            <a:r>
              <a:rPr sz="180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Iraq</a:t>
            </a:r>
            <a:r>
              <a:rPr sz="1800" spc="-35" dirty="0">
                <a:solidFill>
                  <a:srgbClr val="201F1F"/>
                </a:solidFill>
                <a:latin typeface="Trebuchet MS"/>
                <a:cs typeface="Trebuchet MS"/>
              </a:rPr>
              <a:t>’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sprovinces, </a:t>
            </a:r>
            <a:r>
              <a:rPr sz="1800" spc="-38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40" dirty="0">
                <a:solidFill>
                  <a:srgbClr val="201F1F"/>
                </a:solidFill>
                <a:latin typeface="Cambria"/>
                <a:cs typeface="Cambria"/>
              </a:rPr>
              <a:t>areas</a:t>
            </a:r>
            <a:r>
              <a:rPr sz="1800" spc="-16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and</a:t>
            </a:r>
            <a:r>
              <a:rPr sz="1800" spc="1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201F1F"/>
                </a:solidFill>
                <a:latin typeface="Cambria"/>
                <a:cs typeface="Cambria"/>
              </a:rPr>
              <a:t>districts.</a:t>
            </a:r>
            <a:endParaRPr sz="18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Mission</a:t>
            </a:r>
            <a:r>
              <a:rPr sz="1800" b="1" spc="-100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5080" indent="55880" algn="just">
              <a:lnSpc>
                <a:spcPct val="100000"/>
              </a:lnSpc>
              <a:spcBef>
                <a:spcPts val="575"/>
              </a:spcBef>
            </a:pPr>
            <a:r>
              <a:rPr sz="1800" spc="-5" dirty="0">
                <a:solidFill>
                  <a:srgbClr val="201F1F"/>
                </a:solidFill>
                <a:latin typeface="Cambria"/>
                <a:cs typeface="Cambria"/>
              </a:rPr>
              <a:t>By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providing the high-quality </a:t>
            </a:r>
            <a:r>
              <a:rPr sz="1800" spc="-55" dirty="0">
                <a:solidFill>
                  <a:srgbClr val="201F1F"/>
                </a:solidFill>
                <a:latin typeface="Cambria"/>
                <a:cs typeface="Cambria"/>
              </a:rPr>
              <a:t>healthcare 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products </a:t>
            </a:r>
            <a:r>
              <a:rPr sz="1800" spc="-25" dirty="0">
                <a:solidFill>
                  <a:srgbClr val="201F1F"/>
                </a:solidFill>
                <a:latin typeface="Cambria"/>
                <a:cs typeface="Cambria"/>
              </a:rPr>
              <a:t>for </a:t>
            </a:r>
            <a:r>
              <a:rPr sz="1800" spc="-50" dirty="0">
                <a:solidFill>
                  <a:srgbClr val="201F1F"/>
                </a:solidFill>
                <a:latin typeface="Cambria"/>
                <a:cs typeface="Cambria"/>
              </a:rPr>
              <a:t>patients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with </a:t>
            </a:r>
            <a:r>
              <a:rPr sz="1800" spc="-55" dirty="0">
                <a:solidFill>
                  <a:srgbClr val="201F1F"/>
                </a:solidFill>
                <a:latin typeface="Cambria"/>
                <a:cs typeface="Cambria"/>
              </a:rPr>
              <a:t>affordable </a:t>
            </a:r>
            <a:r>
              <a:rPr sz="1800" spc="-45" dirty="0">
                <a:solidFill>
                  <a:srgbClr val="201F1F"/>
                </a:solidFill>
                <a:latin typeface="Cambria"/>
                <a:cs typeface="Cambria"/>
              </a:rPr>
              <a:t>prices, </a:t>
            </a:r>
            <a:r>
              <a:rPr sz="1800" spc="-3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elegant </a:t>
            </a:r>
            <a:r>
              <a:rPr sz="1800" spc="-45" dirty="0">
                <a:solidFill>
                  <a:srgbClr val="201F1F"/>
                </a:solidFill>
                <a:latin typeface="Cambria"/>
                <a:cs typeface="Cambria"/>
              </a:rPr>
              <a:t>services </a:t>
            </a:r>
            <a:r>
              <a:rPr sz="1800" spc="-30" dirty="0">
                <a:solidFill>
                  <a:srgbClr val="201F1F"/>
                </a:solidFill>
                <a:latin typeface="Cambria"/>
                <a:cs typeface="Cambria"/>
              </a:rPr>
              <a:t>for </a:t>
            </a:r>
            <a:r>
              <a:rPr sz="1800" spc="-20" dirty="0">
                <a:solidFill>
                  <a:srgbClr val="201F1F"/>
                </a:solidFill>
                <a:latin typeface="Cambria"/>
                <a:cs typeface="Cambria"/>
              </a:rPr>
              <a:t>the </a:t>
            </a:r>
            <a:r>
              <a:rPr sz="1800" spc="-50" dirty="0">
                <a:solidFill>
                  <a:srgbClr val="201F1F"/>
                </a:solidFill>
                <a:latin typeface="Cambria"/>
                <a:cs typeface="Cambria"/>
              </a:rPr>
              <a:t>customers </a:t>
            </a:r>
            <a:r>
              <a:rPr sz="1800" spc="-5" dirty="0">
                <a:solidFill>
                  <a:srgbClr val="201F1F"/>
                </a:solidFill>
                <a:latin typeface="Cambria"/>
                <a:cs typeface="Cambria"/>
              </a:rPr>
              <a:t>and fulfilling </a:t>
            </a:r>
            <a:r>
              <a:rPr sz="1800" spc="-55" dirty="0">
                <a:solidFill>
                  <a:srgbClr val="201F1F"/>
                </a:solidFill>
                <a:latin typeface="Cambria"/>
                <a:cs typeface="Cambria"/>
              </a:rPr>
              <a:t>perfect </a:t>
            </a:r>
            <a:r>
              <a:rPr sz="1800" spc="-25" dirty="0">
                <a:solidFill>
                  <a:srgbClr val="201F1F"/>
                </a:solidFill>
                <a:latin typeface="Cambria"/>
                <a:cs typeface="Cambria"/>
              </a:rPr>
              <a:t>working </a:t>
            </a:r>
            <a:r>
              <a:rPr sz="1800" spc="-45" dirty="0">
                <a:solidFill>
                  <a:srgbClr val="201F1F"/>
                </a:solidFill>
                <a:latin typeface="Cambria"/>
                <a:cs typeface="Cambria"/>
              </a:rPr>
              <a:t>environment </a:t>
            </a:r>
            <a:r>
              <a:rPr sz="1800" spc="-35" dirty="0">
                <a:solidFill>
                  <a:srgbClr val="201F1F"/>
                </a:solidFill>
                <a:latin typeface="Cambria"/>
                <a:cs typeface="Cambria"/>
              </a:rPr>
              <a:t>for </a:t>
            </a:r>
            <a:r>
              <a:rPr sz="1800" spc="-10" dirty="0">
                <a:solidFill>
                  <a:srgbClr val="201F1F"/>
                </a:solidFill>
                <a:latin typeface="Cambria"/>
                <a:cs typeface="Cambria"/>
              </a:rPr>
              <a:t>our </a:t>
            </a:r>
            <a:r>
              <a:rPr sz="1800" spc="-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800" spc="5" dirty="0">
                <a:solidFill>
                  <a:srgbClr val="201F1F"/>
                </a:solidFill>
                <a:latin typeface="Cambria"/>
                <a:cs typeface="Cambria"/>
              </a:rPr>
              <a:t>teams.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Our</a:t>
            </a:r>
            <a:r>
              <a:rPr spc="-65" dirty="0"/>
              <a:t> </a:t>
            </a:r>
            <a:r>
              <a:rPr spc="-35" dirty="0"/>
              <a:t>Vision</a:t>
            </a:r>
            <a:r>
              <a:rPr spc="-95" dirty="0"/>
              <a:t> </a:t>
            </a:r>
            <a:r>
              <a:rPr spc="-5" dirty="0"/>
              <a:t>,</a:t>
            </a:r>
            <a:r>
              <a:rPr spc="-15" dirty="0"/>
              <a:t> </a:t>
            </a:r>
            <a:r>
              <a:rPr spc="-5" dirty="0"/>
              <a:t>Mission</a:t>
            </a:r>
            <a:r>
              <a:rPr spc="-90" dirty="0"/>
              <a:t> </a:t>
            </a:r>
            <a:r>
              <a:rPr spc="-5" dirty="0"/>
              <a:t>and</a:t>
            </a:r>
            <a:r>
              <a:rPr spc="-85" dirty="0"/>
              <a:t> </a:t>
            </a:r>
            <a:r>
              <a:rPr spc="-55" dirty="0"/>
              <a:t>Value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759457"/>
            <a:ext cx="6075045" cy="2880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spc="-405" dirty="0">
                <a:solidFill>
                  <a:srgbClr val="4F81BA"/>
                </a:solidFill>
                <a:latin typeface="Palatino Linotype"/>
                <a:cs typeface="Palatino Linotype"/>
              </a:rPr>
              <a:t>V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alue</a:t>
            </a:r>
            <a:r>
              <a:rPr sz="1800" b="1" spc="-40" dirty="0">
                <a:solidFill>
                  <a:srgbClr val="4F81BA"/>
                </a:solidFill>
                <a:latin typeface="Palatino Linotype"/>
                <a:cs typeface="Palatino Linotype"/>
              </a:rPr>
              <a:t> </a:t>
            </a:r>
            <a:r>
              <a:rPr sz="1800" b="1" dirty="0">
                <a:solidFill>
                  <a:srgbClr val="4F81BA"/>
                </a:solid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355600" indent="-342900">
              <a:lnSpc>
                <a:spcPct val="100000"/>
              </a:lnSpc>
              <a:spcBef>
                <a:spcPts val="15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15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10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2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55" dirty="0">
                <a:solidFill>
                  <a:srgbClr val="201F1F"/>
                </a:solidFill>
                <a:latin typeface="Cambria"/>
                <a:cs typeface="Cambria"/>
              </a:rPr>
              <a:t>v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al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e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s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9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70" dirty="0">
                <a:solidFill>
                  <a:srgbClr val="201F1F"/>
                </a:solidFill>
                <a:latin typeface="Cambria"/>
                <a:cs typeface="Cambria"/>
              </a:rPr>
              <a:t>ep</a:t>
            </a:r>
            <a:r>
              <a:rPr sz="1600" spc="-9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70" dirty="0">
                <a:solidFill>
                  <a:srgbClr val="201F1F"/>
                </a:solidFill>
                <a:latin typeface="Cambria"/>
                <a:cs typeface="Cambria"/>
              </a:rPr>
              <a:t>esen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t</a:t>
            </a:r>
            <a:r>
              <a:rPr sz="1600" spc="-9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t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h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e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ba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s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i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s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60" dirty="0">
                <a:solidFill>
                  <a:srgbClr val="201F1F"/>
                </a:solidFill>
                <a:latin typeface="Cambria"/>
                <a:cs typeface="Cambria"/>
              </a:rPr>
              <a:t>f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t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h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e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d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e</a:t>
            </a:r>
            <a:r>
              <a:rPr sz="1600" spc="-70" dirty="0">
                <a:solidFill>
                  <a:srgbClr val="201F1F"/>
                </a:solidFill>
                <a:latin typeface="Cambria"/>
                <a:cs typeface="Cambria"/>
              </a:rPr>
              <a:t>v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e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l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opme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n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t</a:t>
            </a:r>
            <a:r>
              <a:rPr sz="1600" spc="-10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10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f</a:t>
            </a:r>
            <a:r>
              <a:rPr sz="1600" spc="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40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6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5" dirty="0">
                <a:solidFill>
                  <a:srgbClr val="201F1F"/>
                </a:solidFill>
                <a:latin typeface="Cambria"/>
                <a:cs typeface="Cambria"/>
              </a:rPr>
              <a:t>b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dirty="0">
                <a:solidFill>
                  <a:srgbClr val="201F1F"/>
                </a:solidFill>
                <a:latin typeface="Cambria"/>
                <a:cs typeface="Cambria"/>
              </a:rPr>
              <a:t>siness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195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F5821F"/>
                </a:solidFill>
                <a:latin typeface="Palatino Linotype"/>
                <a:cs typeface="Palatino Linotype"/>
              </a:rPr>
              <a:t>Integrity</a:t>
            </a:r>
            <a:r>
              <a:rPr sz="1600" b="1" spc="70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as</a:t>
            </a:r>
            <a:r>
              <a:rPr sz="1600" spc="3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the</a:t>
            </a:r>
            <a:r>
              <a:rPr sz="16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basis</a:t>
            </a:r>
            <a:r>
              <a:rPr sz="160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for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any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 successfulbusiness.</a:t>
            </a:r>
            <a:endParaRPr sz="16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45" dirty="0">
                <a:solidFill>
                  <a:srgbClr val="F5821F"/>
                </a:solidFill>
                <a:latin typeface="Palatino Linotype"/>
                <a:cs typeface="Palatino Linotype"/>
              </a:rPr>
              <a:t>F</a:t>
            </a:r>
            <a:r>
              <a:rPr sz="1600" b="1" spc="-30" dirty="0">
                <a:solidFill>
                  <a:srgbClr val="F5821F"/>
                </a:solidFill>
                <a:latin typeface="Palatino Linotype"/>
                <a:cs typeface="Palatino Linotype"/>
              </a:rPr>
              <a:t>oc</a:t>
            </a:r>
            <a:r>
              <a:rPr sz="1600" b="1" spc="-45" dirty="0">
                <a:solidFill>
                  <a:srgbClr val="F5821F"/>
                </a:solidFill>
                <a:latin typeface="Palatino Linotype"/>
                <a:cs typeface="Palatino Linotype"/>
              </a:rPr>
              <a:t>u</a:t>
            </a:r>
            <a:r>
              <a:rPr sz="1600" b="1" spc="-5" dirty="0">
                <a:solidFill>
                  <a:srgbClr val="F5821F"/>
                </a:solidFill>
                <a:latin typeface="Palatino Linotype"/>
                <a:cs typeface="Palatino Linotype"/>
              </a:rPr>
              <a:t>s</a:t>
            </a:r>
            <a:r>
              <a:rPr sz="1600" b="1" spc="-45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10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n</a:t>
            </a:r>
            <a:r>
              <a:rPr sz="1600" spc="-14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co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ns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mer</a:t>
            </a:r>
            <a:r>
              <a:rPr sz="1600" spc="-14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is</a:t>
            </a:r>
            <a:r>
              <a:rPr sz="1600" spc="-10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a</a:t>
            </a:r>
            <a:r>
              <a:rPr sz="1600" spc="-8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f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n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d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a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me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nta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l</a:t>
            </a:r>
            <a:r>
              <a:rPr sz="1600" spc="-8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i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n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g</a:t>
            </a:r>
            <a:r>
              <a:rPr sz="1600" spc="-90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edie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n</a:t>
            </a:r>
            <a:r>
              <a:rPr sz="1600" spc="185" dirty="0">
                <a:solidFill>
                  <a:srgbClr val="201F1F"/>
                </a:solidFill>
                <a:latin typeface="Cambria"/>
                <a:cs typeface="Cambria"/>
              </a:rPr>
              <a:t>t</a:t>
            </a:r>
            <a:r>
              <a:rPr sz="1600" spc="-85" dirty="0">
                <a:solidFill>
                  <a:srgbClr val="201F1F"/>
                </a:solidFill>
                <a:latin typeface="Cambria"/>
                <a:cs typeface="Cambria"/>
              </a:rPr>
              <a:t>f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9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o</a:t>
            </a:r>
            <a:r>
              <a:rPr sz="1600" spc="-50" dirty="0">
                <a:solidFill>
                  <a:srgbClr val="201F1F"/>
                </a:solidFill>
                <a:latin typeface="Cambria"/>
                <a:cs typeface="Cambria"/>
              </a:rPr>
              <a:t>u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r</a:t>
            </a:r>
            <a:r>
              <a:rPr sz="1600" spc="-114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su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cc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es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s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30" dirty="0">
                <a:solidFill>
                  <a:srgbClr val="F5821F"/>
                </a:solidFill>
                <a:latin typeface="Palatino Linotype"/>
                <a:cs typeface="Palatino Linotype"/>
              </a:rPr>
              <a:t>Developing</a:t>
            </a:r>
            <a:r>
              <a:rPr sz="1600" b="1" spc="-114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the</a:t>
            </a:r>
            <a:r>
              <a:rPr sz="16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team</a:t>
            </a:r>
            <a:r>
              <a:rPr sz="1600" spc="-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is</a:t>
            </a:r>
            <a:r>
              <a:rPr sz="160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essential</a:t>
            </a:r>
            <a:r>
              <a:rPr sz="1600" spc="-10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to</a:t>
            </a:r>
            <a:r>
              <a:rPr sz="1600" spc="-4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sustain</a:t>
            </a:r>
            <a:r>
              <a:rPr sz="1600" spc="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5" dirty="0">
                <a:solidFill>
                  <a:srgbClr val="201F1F"/>
                </a:solidFill>
                <a:latin typeface="Cambria"/>
                <a:cs typeface="Cambria"/>
              </a:rPr>
              <a:t>ourgrowth.</a:t>
            </a:r>
            <a:endParaRPr sz="16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25" dirty="0">
                <a:solidFill>
                  <a:srgbClr val="F5821F"/>
                </a:solidFill>
                <a:latin typeface="Palatino Linotype"/>
                <a:cs typeface="Palatino Linotype"/>
              </a:rPr>
              <a:t>High</a:t>
            </a:r>
            <a:r>
              <a:rPr sz="1600" b="1" spc="-45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b="1" spc="-5" dirty="0">
                <a:solidFill>
                  <a:srgbClr val="F5821F"/>
                </a:solidFill>
                <a:latin typeface="Palatino Linotype"/>
                <a:cs typeface="Palatino Linotype"/>
              </a:rPr>
              <a:t>performance</a:t>
            </a:r>
            <a:r>
              <a:rPr sz="1600" b="1" spc="55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is</a:t>
            </a:r>
            <a:r>
              <a:rPr sz="16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what</a:t>
            </a:r>
            <a:r>
              <a:rPr sz="1600" spc="3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we</a:t>
            </a:r>
            <a:r>
              <a:rPr sz="1600" spc="-9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60" dirty="0">
                <a:solidFill>
                  <a:srgbClr val="201F1F"/>
                </a:solidFill>
                <a:latin typeface="Cambria"/>
                <a:cs typeface="Cambria"/>
              </a:rPr>
              <a:t>strive</a:t>
            </a:r>
            <a:r>
              <a:rPr sz="1600" spc="-9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for</a:t>
            </a:r>
            <a:r>
              <a:rPr sz="1600" spc="-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75" dirty="0">
                <a:solidFill>
                  <a:srgbClr val="201F1F"/>
                </a:solidFill>
                <a:latin typeface="Cambria"/>
                <a:cs typeface="Cambria"/>
              </a:rPr>
              <a:t>permanently.</a:t>
            </a:r>
            <a:endParaRPr sz="16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30" dirty="0">
                <a:solidFill>
                  <a:srgbClr val="F5821F"/>
                </a:solidFill>
                <a:latin typeface="Palatino Linotype"/>
                <a:cs typeface="Palatino Linotype"/>
              </a:rPr>
              <a:t>Quality</a:t>
            </a:r>
            <a:r>
              <a:rPr sz="1600" b="1" spc="15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in</a:t>
            </a:r>
            <a:r>
              <a:rPr sz="1600" spc="-6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our</a:t>
            </a:r>
            <a:r>
              <a:rPr sz="1600" spc="-6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product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201F1F"/>
                </a:solidFill>
                <a:latin typeface="Cambria"/>
                <a:cs typeface="Cambria"/>
              </a:rPr>
              <a:t>and</a:t>
            </a:r>
            <a:r>
              <a:rPr sz="1600" spc="3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b="1" spc="-25" dirty="0">
                <a:solidFill>
                  <a:srgbClr val="F5821F"/>
                </a:solidFill>
                <a:latin typeface="Palatino Linotype"/>
                <a:cs typeface="Palatino Linotype"/>
              </a:rPr>
              <a:t>Excellence</a:t>
            </a:r>
            <a:r>
              <a:rPr sz="1600" b="1" spc="-30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5" dirty="0">
                <a:solidFill>
                  <a:srgbClr val="201F1F"/>
                </a:solidFill>
                <a:latin typeface="Cambria"/>
                <a:cs typeface="Cambria"/>
              </a:rPr>
              <a:t>in</a:t>
            </a:r>
            <a:r>
              <a:rPr sz="1600" spc="-4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our</a:t>
            </a:r>
            <a:r>
              <a:rPr sz="16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processes.</a:t>
            </a:r>
            <a:endParaRPr sz="160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F5821F"/>
                </a:solidFill>
                <a:latin typeface="Palatino Linotype"/>
                <a:cs typeface="Palatino Linotype"/>
              </a:rPr>
              <a:t>Commitment</a:t>
            </a:r>
            <a:r>
              <a:rPr sz="1600" b="1" spc="100" dirty="0">
                <a:solidFill>
                  <a:srgbClr val="F5821F"/>
                </a:solidFill>
                <a:latin typeface="Palatino Linotype"/>
                <a:cs typeface="Palatino Linotype"/>
              </a:rPr>
              <a:t> </a:t>
            </a:r>
            <a:r>
              <a:rPr sz="1600" spc="-25" dirty="0">
                <a:solidFill>
                  <a:srgbClr val="201F1F"/>
                </a:solidFill>
                <a:latin typeface="Cambria"/>
                <a:cs typeface="Cambria"/>
              </a:rPr>
              <a:t>to</a:t>
            </a:r>
            <a:r>
              <a:rPr sz="1600" spc="-5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diversity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201F1F"/>
                </a:solidFill>
                <a:latin typeface="Cambria"/>
                <a:cs typeface="Cambria"/>
              </a:rPr>
              <a:t>and</a:t>
            </a:r>
            <a:r>
              <a:rPr sz="1600" spc="8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201F1F"/>
                </a:solidFill>
                <a:latin typeface="Cambria"/>
                <a:cs typeface="Cambria"/>
              </a:rPr>
              <a:t>the</a:t>
            </a:r>
            <a:r>
              <a:rPr sz="1600" spc="-5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201F1F"/>
                </a:solidFill>
                <a:latin typeface="Cambria"/>
                <a:cs typeface="Cambria"/>
              </a:rPr>
              <a:t>acceptance</a:t>
            </a:r>
            <a:r>
              <a:rPr sz="1600" spc="-40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5" dirty="0">
                <a:solidFill>
                  <a:srgbClr val="201F1F"/>
                </a:solidFill>
                <a:latin typeface="Cambria"/>
                <a:cs typeface="Cambria"/>
              </a:rPr>
              <a:t>of</a:t>
            </a:r>
            <a:r>
              <a:rPr sz="1600" spc="-65" dirty="0">
                <a:solidFill>
                  <a:srgbClr val="201F1F"/>
                </a:solidFill>
                <a:latin typeface="Cambria"/>
                <a:cs typeface="Cambria"/>
              </a:rPr>
              <a:t> </a:t>
            </a:r>
            <a:r>
              <a:rPr sz="1600" spc="-45" dirty="0">
                <a:solidFill>
                  <a:srgbClr val="201F1F"/>
                </a:solidFill>
                <a:latin typeface="Cambria"/>
                <a:cs typeface="Cambria"/>
              </a:rPr>
              <a:t>diferences.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Our</a:t>
            </a:r>
            <a:r>
              <a:rPr spc="-65" dirty="0"/>
              <a:t> </a:t>
            </a:r>
            <a:r>
              <a:rPr spc="-35" dirty="0"/>
              <a:t>Vision</a:t>
            </a:r>
            <a:r>
              <a:rPr spc="-95" dirty="0"/>
              <a:t> </a:t>
            </a:r>
            <a:r>
              <a:rPr spc="-5" dirty="0"/>
              <a:t>,</a:t>
            </a:r>
            <a:r>
              <a:rPr spc="-15" dirty="0"/>
              <a:t> </a:t>
            </a:r>
            <a:r>
              <a:rPr spc="-5" dirty="0"/>
              <a:t>Mission</a:t>
            </a:r>
            <a:r>
              <a:rPr spc="-90" dirty="0"/>
              <a:t> </a:t>
            </a:r>
            <a:r>
              <a:rPr spc="-5" dirty="0"/>
              <a:t>and</a:t>
            </a:r>
            <a:r>
              <a:rPr spc="-85" dirty="0"/>
              <a:t> </a:t>
            </a:r>
            <a:r>
              <a:rPr spc="-55" dirty="0"/>
              <a:t>Value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361313"/>
            <a:ext cx="24714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30" dirty="0">
                <a:latin typeface="Times New Roman"/>
                <a:cs typeface="Times New Roman"/>
              </a:rPr>
              <a:t>T</a:t>
            </a:r>
            <a:r>
              <a:rPr sz="1800" spc="-10" dirty="0">
                <a:latin typeface="Times New Roman"/>
                <a:cs typeface="Times New Roman"/>
              </a:rPr>
              <a:t>ita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spc="-10" dirty="0">
                <a:latin typeface="Times New Roman"/>
                <a:cs typeface="Times New Roman"/>
              </a:rPr>
              <a:t>i</a:t>
            </a:r>
            <a:r>
              <a:rPr sz="1800" spc="-15" dirty="0">
                <a:latin typeface="Times New Roman"/>
                <a:cs typeface="Times New Roman"/>
              </a:rPr>
              <a:t>u</a:t>
            </a:r>
            <a:r>
              <a:rPr sz="1800" dirty="0">
                <a:latin typeface="Times New Roman"/>
                <a:cs typeface="Times New Roman"/>
              </a:rPr>
              <a:t>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S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dirty="0">
                <a:latin typeface="Times New Roman"/>
                <a:cs typeface="Times New Roman"/>
              </a:rPr>
              <a:t>ien</a:t>
            </a:r>
            <a:r>
              <a:rPr sz="1800" spc="5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5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Bur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au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89682" y="705358"/>
            <a:ext cx="1328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Structure</a:t>
            </a:r>
          </a:p>
        </p:txBody>
      </p:sp>
      <p:sp>
        <p:nvSpPr>
          <p:cNvPr id="4" name="object 4"/>
          <p:cNvSpPr/>
          <p:nvPr/>
        </p:nvSpPr>
        <p:spPr>
          <a:xfrm>
            <a:off x="4741164" y="2490216"/>
            <a:ext cx="1488440" cy="0"/>
          </a:xfrm>
          <a:custGeom>
            <a:avLst/>
            <a:gdLst/>
            <a:ahLst/>
            <a:cxnLst/>
            <a:rect l="l" t="t" r="r" b="b"/>
            <a:pathLst>
              <a:path w="1488439">
                <a:moveTo>
                  <a:pt x="0" y="0"/>
                </a:moveTo>
                <a:lnTo>
                  <a:pt x="1488439" y="0"/>
                </a:lnTo>
              </a:path>
            </a:pathLst>
          </a:custGeom>
          <a:ln w="12192">
            <a:solidFill>
              <a:srgbClr val="6C6C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30879" y="1676400"/>
            <a:ext cx="1548765" cy="360045"/>
          </a:xfrm>
          <a:prstGeom prst="rect">
            <a:avLst/>
          </a:prstGeom>
          <a:solidFill>
            <a:srgbClr val="FBCE93"/>
          </a:solidFill>
        </p:spPr>
        <p:txBody>
          <a:bodyPr vert="horz" wrap="square" lIns="0" tIns="85090" rIns="0" bIns="0" rtlCol="0">
            <a:spAutoFit/>
          </a:bodyPr>
          <a:lstStyle/>
          <a:p>
            <a:pPr marL="157480">
              <a:lnSpc>
                <a:spcPct val="100000"/>
              </a:lnSpc>
              <a:spcBef>
                <a:spcPts val="670"/>
              </a:spcBef>
            </a:pP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Ge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n</a:t>
            </a: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spc="-120" dirty="0">
                <a:solidFill>
                  <a:srgbClr val="201F1F"/>
                </a:solidFill>
                <a:latin typeface="Verdana"/>
                <a:cs typeface="Verdana"/>
              </a:rPr>
              <a:t>r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a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l</a:t>
            </a:r>
            <a:r>
              <a:rPr sz="1200" spc="-180" dirty="0">
                <a:solidFill>
                  <a:srgbClr val="201F1F"/>
                </a:solidFill>
                <a:latin typeface="Verdana"/>
                <a:cs typeface="Verdana"/>
              </a:rPr>
              <a:t> </a:t>
            </a:r>
            <a:r>
              <a:rPr sz="1200" spc="-55" dirty="0">
                <a:solidFill>
                  <a:srgbClr val="201F1F"/>
                </a:solidFill>
                <a:latin typeface="Verdana"/>
                <a:cs typeface="Verdana"/>
              </a:rPr>
              <a:t>M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a</a:t>
            </a:r>
            <a:r>
              <a:rPr sz="1200" spc="-55" dirty="0">
                <a:solidFill>
                  <a:srgbClr val="201F1F"/>
                </a:solidFill>
                <a:latin typeface="Verdana"/>
                <a:cs typeface="Verdana"/>
              </a:rPr>
              <a:t>n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a</a:t>
            </a:r>
            <a:r>
              <a:rPr sz="1200" spc="-55" dirty="0">
                <a:solidFill>
                  <a:srgbClr val="201F1F"/>
                </a:solidFill>
                <a:latin typeface="Verdana"/>
                <a:cs typeface="Verdana"/>
              </a:rPr>
              <a:t>g</a:t>
            </a: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1447" y="2156460"/>
            <a:ext cx="937260" cy="637540"/>
          </a:xfrm>
          <a:prstGeom prst="rect">
            <a:avLst/>
          </a:prstGeom>
          <a:solidFill>
            <a:srgbClr val="DFEBBC"/>
          </a:solidFill>
        </p:spPr>
        <p:txBody>
          <a:bodyPr vert="horz" wrap="square" lIns="0" tIns="1778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40"/>
              </a:spcBef>
            </a:pPr>
            <a:r>
              <a:rPr sz="1200" spc="-60" dirty="0">
                <a:solidFill>
                  <a:srgbClr val="201F1F"/>
                </a:solidFill>
                <a:latin typeface="Verdana"/>
                <a:cs typeface="Verdana"/>
              </a:rPr>
              <a:t>Regulatory</a:t>
            </a:r>
            <a:endParaRPr sz="1200">
              <a:latin typeface="Verdana"/>
              <a:cs typeface="Verdana"/>
            </a:endParaRPr>
          </a:p>
          <a:p>
            <a:pPr marL="278130" marR="236220" indent="-167640">
              <a:lnSpc>
                <a:spcPct val="114199"/>
              </a:lnSpc>
              <a:spcBef>
                <a:spcPts val="95"/>
              </a:spcBef>
            </a:pPr>
            <a:r>
              <a:rPr sz="1200" spc="-300" dirty="0">
                <a:latin typeface="Verdana"/>
                <a:cs typeface="Verdana"/>
              </a:rPr>
              <a:t>T</a:t>
            </a:r>
            <a:r>
              <a:rPr sz="1200" spc="-35" dirty="0">
                <a:latin typeface="Verdana"/>
                <a:cs typeface="Verdana"/>
              </a:rPr>
              <a:t>e</a:t>
            </a:r>
            <a:r>
              <a:rPr sz="1200" spc="-40" dirty="0">
                <a:latin typeface="Verdana"/>
                <a:cs typeface="Verdana"/>
              </a:rPr>
              <a:t>a</a:t>
            </a:r>
            <a:r>
              <a:rPr sz="1200" dirty="0">
                <a:latin typeface="Verdana"/>
                <a:cs typeface="Verdana"/>
              </a:rPr>
              <a:t>m</a:t>
            </a:r>
            <a:r>
              <a:rPr sz="1200" spc="-80" dirty="0">
                <a:latin typeface="Verdana"/>
                <a:cs typeface="Verdana"/>
              </a:rPr>
              <a:t> </a:t>
            </a:r>
            <a:r>
              <a:rPr sz="1200" spc="-5" dirty="0">
                <a:latin typeface="Verdana"/>
                <a:cs typeface="Verdana"/>
              </a:rPr>
              <a:t>In  MOH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00984" y="2275332"/>
            <a:ext cx="1440180" cy="431800"/>
          </a:xfrm>
          <a:prstGeom prst="rect">
            <a:avLst/>
          </a:prstGeom>
          <a:solidFill>
            <a:srgbClr val="D1D2D2"/>
          </a:solidFill>
        </p:spPr>
        <p:txBody>
          <a:bodyPr vert="horz" wrap="square" lIns="0" tIns="11684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920"/>
              </a:spcBef>
            </a:pP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spc="-90" dirty="0">
                <a:solidFill>
                  <a:srgbClr val="201F1F"/>
                </a:solidFill>
                <a:latin typeface="Verdana"/>
                <a:cs typeface="Verdana"/>
              </a:rPr>
              <a:t>x</a:t>
            </a: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spc="-50" dirty="0">
                <a:solidFill>
                  <a:srgbClr val="201F1F"/>
                </a:solidFill>
                <a:latin typeface="Verdana"/>
                <a:cs typeface="Verdana"/>
              </a:rPr>
              <a:t>c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ut</a:t>
            </a:r>
            <a:r>
              <a:rPr sz="1200" spc="-80" dirty="0">
                <a:solidFill>
                  <a:srgbClr val="201F1F"/>
                </a:solidFill>
                <a:latin typeface="Verdana"/>
                <a:cs typeface="Verdana"/>
              </a:rPr>
              <a:t>i</a:t>
            </a:r>
            <a:r>
              <a:rPr sz="1200" spc="-90" dirty="0">
                <a:solidFill>
                  <a:srgbClr val="201F1F"/>
                </a:solidFill>
                <a:latin typeface="Verdana"/>
                <a:cs typeface="Verdana"/>
              </a:rPr>
              <a:t>v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201F1F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201F1F"/>
                </a:solidFill>
                <a:latin typeface="Verdana"/>
                <a:cs typeface="Verdana"/>
              </a:rPr>
              <a:t>D</a:t>
            </a:r>
            <a:r>
              <a:rPr sz="1200" spc="-80" dirty="0">
                <a:solidFill>
                  <a:srgbClr val="201F1F"/>
                </a:solidFill>
                <a:latin typeface="Verdana"/>
                <a:cs typeface="Verdana"/>
              </a:rPr>
              <a:t>i</a:t>
            </a: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re</a:t>
            </a:r>
            <a:r>
              <a:rPr sz="1200" spc="-50" dirty="0">
                <a:solidFill>
                  <a:srgbClr val="201F1F"/>
                </a:solidFill>
                <a:latin typeface="Verdana"/>
                <a:cs typeface="Verdana"/>
              </a:rPr>
              <a:t>c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t</a:t>
            </a: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o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9327" y="3073907"/>
            <a:ext cx="1117600" cy="433070"/>
          </a:xfrm>
          <a:custGeom>
            <a:avLst/>
            <a:gdLst/>
            <a:ahLst/>
            <a:cxnLst/>
            <a:rect l="l" t="t" r="r" b="b"/>
            <a:pathLst>
              <a:path w="1117600" h="433070">
                <a:moveTo>
                  <a:pt x="1117092" y="0"/>
                </a:moveTo>
                <a:lnTo>
                  <a:pt x="0" y="0"/>
                </a:lnTo>
                <a:lnTo>
                  <a:pt x="0" y="432815"/>
                </a:lnTo>
                <a:lnTo>
                  <a:pt x="1117092" y="432815"/>
                </a:lnTo>
                <a:lnTo>
                  <a:pt x="1117092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19327" y="3073907"/>
            <a:ext cx="1117600" cy="4330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93980" marR="107950" indent="-13970">
              <a:lnSpc>
                <a:spcPct val="100000"/>
              </a:lnSpc>
              <a:spcBef>
                <a:spcPts val="280"/>
              </a:spcBef>
            </a:pP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p</a:t>
            </a: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r>
              <a:rPr sz="1200" spc="-105" dirty="0">
                <a:solidFill>
                  <a:srgbClr val="201F1F"/>
                </a:solidFill>
                <a:latin typeface="Verdana"/>
                <a:cs typeface="Verdana"/>
              </a:rPr>
              <a:t>r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a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t</a:t>
            </a:r>
            <a:r>
              <a:rPr sz="1200" spc="-70" dirty="0">
                <a:solidFill>
                  <a:srgbClr val="201F1F"/>
                </a:solidFill>
                <a:latin typeface="Verdana"/>
                <a:cs typeface="Verdana"/>
              </a:rPr>
              <a:t>i</a:t>
            </a: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n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s</a:t>
            </a:r>
            <a:r>
              <a:rPr sz="1200" spc="-160" dirty="0">
                <a:solidFill>
                  <a:srgbClr val="201F1F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&amp;  </a:t>
            </a:r>
            <a:r>
              <a:rPr sz="1200" spc="-50" dirty="0">
                <a:solidFill>
                  <a:srgbClr val="201F1F"/>
                </a:solidFill>
                <a:latin typeface="Verdana"/>
                <a:cs typeface="Verdana"/>
              </a:rPr>
              <a:t>Supply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52500" y="3742944"/>
            <a:ext cx="1146175" cy="440690"/>
          </a:xfrm>
          <a:prstGeom prst="rect">
            <a:avLst/>
          </a:prstGeom>
          <a:solidFill>
            <a:srgbClr val="D1D2D2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72085">
              <a:lnSpc>
                <a:spcPct val="100000"/>
              </a:lnSpc>
              <a:spcBef>
                <a:spcPts val="1000"/>
              </a:spcBef>
            </a:pPr>
            <a:r>
              <a:rPr sz="1200" spc="-325" dirty="0">
                <a:solidFill>
                  <a:srgbClr val="201F1F"/>
                </a:solidFill>
                <a:latin typeface="Verdana"/>
                <a:cs typeface="Verdana"/>
              </a:rPr>
              <a:t>W</a:t>
            </a:r>
            <a:r>
              <a:rPr sz="1200" spc="-65" dirty="0">
                <a:solidFill>
                  <a:srgbClr val="201F1F"/>
                </a:solidFill>
                <a:latin typeface="Verdana"/>
                <a:cs typeface="Verdana"/>
              </a:rPr>
              <a:t>a</a:t>
            </a: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re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h</a:t>
            </a:r>
            <a:r>
              <a:rPr sz="1200" spc="-295" dirty="0">
                <a:solidFill>
                  <a:srgbClr val="201F1F"/>
                </a:solidFill>
                <a:latin typeface="Verdana"/>
                <a:cs typeface="Verdana"/>
              </a:rPr>
              <a:t> </a:t>
            </a:r>
            <a:r>
              <a:rPr sz="1200" spc="-25" dirty="0">
                <a:solidFill>
                  <a:srgbClr val="201F1F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us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1658" y="4439507"/>
            <a:ext cx="313055" cy="18542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spc="-25" dirty="0">
                <a:solidFill>
                  <a:srgbClr val="201F1F"/>
                </a:solidFill>
                <a:latin typeface="Verdana"/>
                <a:cs typeface="Verdana"/>
              </a:rPr>
              <a:t>o</a:t>
            </a: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m</a:t>
            </a:r>
            <a:r>
              <a:rPr sz="1200" dirty="0">
                <a:solidFill>
                  <a:srgbClr val="201F1F"/>
                </a:solidFill>
                <a:latin typeface="Verdana"/>
                <a:cs typeface="Verdana"/>
              </a:rPr>
              <a:t>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2500" y="4322064"/>
            <a:ext cx="1146175" cy="439420"/>
          </a:xfrm>
          <a:prstGeom prst="rect">
            <a:avLst/>
          </a:prstGeom>
          <a:solidFill>
            <a:srgbClr val="D1D2D2"/>
          </a:solidFill>
        </p:spPr>
        <p:txBody>
          <a:bodyPr vert="horz" wrap="square" lIns="0" tIns="119380" rIns="0" bIns="0" rtlCol="0">
            <a:spAutoFit/>
          </a:bodyPr>
          <a:lstStyle/>
          <a:p>
            <a:pPr marL="286385">
              <a:lnSpc>
                <a:spcPct val="100000"/>
              </a:lnSpc>
              <a:spcBef>
                <a:spcPts val="940"/>
              </a:spcBef>
            </a:pPr>
            <a:r>
              <a:rPr sz="1200" spc="-25" dirty="0">
                <a:solidFill>
                  <a:srgbClr val="201F1F"/>
                </a:solidFill>
                <a:latin typeface="Verdana"/>
                <a:cs typeface="Verdana"/>
              </a:rPr>
              <a:t>Customers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36064" y="3073907"/>
            <a:ext cx="467995" cy="433070"/>
          </a:xfrm>
          <a:custGeom>
            <a:avLst/>
            <a:gdLst/>
            <a:ahLst/>
            <a:cxnLst/>
            <a:rect l="l" t="t" r="r" b="b"/>
            <a:pathLst>
              <a:path w="467994" h="433070">
                <a:moveTo>
                  <a:pt x="467868" y="0"/>
                </a:moveTo>
                <a:lnTo>
                  <a:pt x="0" y="0"/>
                </a:lnTo>
                <a:lnTo>
                  <a:pt x="0" y="432815"/>
                </a:lnTo>
                <a:lnTo>
                  <a:pt x="467868" y="432815"/>
                </a:lnTo>
                <a:lnTo>
                  <a:pt x="467868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036064" y="3073907"/>
            <a:ext cx="467995" cy="43307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969"/>
              </a:spcBef>
            </a:pPr>
            <a:r>
              <a:rPr sz="1200" spc="-45" dirty="0">
                <a:solidFill>
                  <a:srgbClr val="201F1F"/>
                </a:solidFill>
                <a:latin typeface="Verdana"/>
                <a:cs typeface="Verdana"/>
              </a:rPr>
              <a:t>H.R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715767" y="3073907"/>
            <a:ext cx="467995" cy="433070"/>
          </a:xfrm>
          <a:custGeom>
            <a:avLst/>
            <a:gdLst/>
            <a:ahLst/>
            <a:cxnLst/>
            <a:rect l="l" t="t" r="r" b="b"/>
            <a:pathLst>
              <a:path w="467994" h="433070">
                <a:moveTo>
                  <a:pt x="467868" y="0"/>
                </a:moveTo>
                <a:lnTo>
                  <a:pt x="0" y="0"/>
                </a:lnTo>
                <a:lnTo>
                  <a:pt x="0" y="432815"/>
                </a:lnTo>
                <a:lnTo>
                  <a:pt x="467868" y="432815"/>
                </a:lnTo>
                <a:lnTo>
                  <a:pt x="467868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715767" y="3073907"/>
            <a:ext cx="467995" cy="43307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790"/>
              </a:spcBef>
            </a:pPr>
            <a:r>
              <a:rPr sz="1200" spc="-55" dirty="0">
                <a:solidFill>
                  <a:srgbClr val="201F1F"/>
                </a:solidFill>
                <a:latin typeface="Verdana"/>
                <a:cs typeface="Verdana"/>
              </a:rPr>
              <a:t>I.T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368040" y="3073907"/>
            <a:ext cx="779145" cy="433070"/>
          </a:xfrm>
          <a:custGeom>
            <a:avLst/>
            <a:gdLst/>
            <a:ahLst/>
            <a:cxnLst/>
            <a:rect l="l" t="t" r="r" b="b"/>
            <a:pathLst>
              <a:path w="779145" h="433070">
                <a:moveTo>
                  <a:pt x="778763" y="0"/>
                </a:moveTo>
                <a:lnTo>
                  <a:pt x="0" y="0"/>
                </a:lnTo>
                <a:lnTo>
                  <a:pt x="0" y="432815"/>
                </a:lnTo>
                <a:lnTo>
                  <a:pt x="778763" y="432815"/>
                </a:lnTo>
                <a:lnTo>
                  <a:pt x="778763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368040" y="3073907"/>
            <a:ext cx="779145" cy="43307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113030">
              <a:lnSpc>
                <a:spcPct val="100000"/>
              </a:lnSpc>
              <a:spcBef>
                <a:spcPts val="810"/>
              </a:spcBef>
            </a:pPr>
            <a:r>
              <a:rPr sz="1200" spc="-25" dirty="0">
                <a:solidFill>
                  <a:srgbClr val="201F1F"/>
                </a:solidFill>
                <a:latin typeface="Verdana"/>
                <a:cs typeface="Verdana"/>
              </a:rPr>
              <a:t>Finance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61532" y="3073907"/>
            <a:ext cx="942340" cy="433070"/>
          </a:xfrm>
          <a:custGeom>
            <a:avLst/>
            <a:gdLst/>
            <a:ahLst/>
            <a:cxnLst/>
            <a:rect l="l" t="t" r="r" b="b"/>
            <a:pathLst>
              <a:path w="942340" h="433070">
                <a:moveTo>
                  <a:pt x="941832" y="0"/>
                </a:moveTo>
                <a:lnTo>
                  <a:pt x="0" y="0"/>
                </a:lnTo>
                <a:lnTo>
                  <a:pt x="0" y="432815"/>
                </a:lnTo>
                <a:lnTo>
                  <a:pt x="941832" y="432815"/>
                </a:lnTo>
                <a:lnTo>
                  <a:pt x="941832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161532" y="3073907"/>
            <a:ext cx="942340" cy="433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1385"/>
              </a:lnSpc>
            </a:pP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Business</a:t>
            </a:r>
            <a:endParaRPr sz="1200">
              <a:latin typeface="Verdana"/>
              <a:cs typeface="Verdana"/>
            </a:endParaRPr>
          </a:p>
          <a:p>
            <a:pPr marL="122555">
              <a:lnSpc>
                <a:spcPts val="1425"/>
              </a:lnSpc>
            </a:pP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Support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384291" y="3073907"/>
            <a:ext cx="647700" cy="433070"/>
          </a:xfrm>
          <a:custGeom>
            <a:avLst/>
            <a:gdLst/>
            <a:ahLst/>
            <a:cxnLst/>
            <a:rect l="l" t="t" r="r" b="b"/>
            <a:pathLst>
              <a:path w="647700" h="433070">
                <a:moveTo>
                  <a:pt x="647700" y="0"/>
                </a:moveTo>
                <a:lnTo>
                  <a:pt x="0" y="0"/>
                </a:lnTo>
                <a:lnTo>
                  <a:pt x="0" y="432815"/>
                </a:lnTo>
                <a:lnTo>
                  <a:pt x="647700" y="432815"/>
                </a:lnTo>
                <a:lnTo>
                  <a:pt x="647700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384291" y="3073907"/>
            <a:ext cx="647700" cy="43307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905"/>
              </a:spcBef>
            </a:pPr>
            <a:r>
              <a:rPr sz="1200" spc="-35" dirty="0">
                <a:solidFill>
                  <a:srgbClr val="201F1F"/>
                </a:solidFill>
                <a:latin typeface="Verdana"/>
                <a:cs typeface="Verdana"/>
              </a:rPr>
              <a:t>Sales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370832" y="3073907"/>
            <a:ext cx="873760" cy="433070"/>
          </a:xfrm>
          <a:custGeom>
            <a:avLst/>
            <a:gdLst/>
            <a:ahLst/>
            <a:cxnLst/>
            <a:rect l="l" t="t" r="r" b="b"/>
            <a:pathLst>
              <a:path w="873760" h="433070">
                <a:moveTo>
                  <a:pt x="873251" y="0"/>
                </a:moveTo>
                <a:lnTo>
                  <a:pt x="0" y="0"/>
                </a:lnTo>
                <a:lnTo>
                  <a:pt x="0" y="432815"/>
                </a:lnTo>
                <a:lnTo>
                  <a:pt x="873251" y="432815"/>
                </a:lnTo>
                <a:lnTo>
                  <a:pt x="873251" y="0"/>
                </a:lnTo>
                <a:close/>
              </a:path>
            </a:pathLst>
          </a:custGeom>
          <a:solidFill>
            <a:srgbClr val="DFE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370832" y="3073907"/>
            <a:ext cx="873760" cy="43307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905"/>
              </a:spcBef>
            </a:pPr>
            <a:r>
              <a:rPr sz="1200" spc="-40" dirty="0">
                <a:solidFill>
                  <a:srgbClr val="201F1F"/>
                </a:solidFill>
                <a:latin typeface="Verdana"/>
                <a:cs typeface="Verdana"/>
              </a:rPr>
              <a:t>Marketing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78636" y="2036064"/>
            <a:ext cx="5291455" cy="1706880"/>
          </a:xfrm>
          <a:custGeom>
            <a:avLst/>
            <a:gdLst/>
            <a:ahLst/>
            <a:cxnLst/>
            <a:rect l="l" t="t" r="r" b="b"/>
            <a:pathLst>
              <a:path w="5291455" h="1706879">
                <a:moveTo>
                  <a:pt x="2704084" y="0"/>
                </a:moveTo>
                <a:lnTo>
                  <a:pt x="2704084" y="237871"/>
                </a:lnTo>
              </a:path>
              <a:path w="5291455" h="1706879">
                <a:moveTo>
                  <a:pt x="2743708" y="670813"/>
                </a:moveTo>
                <a:lnTo>
                  <a:pt x="2743708" y="874394"/>
                </a:lnTo>
              </a:path>
              <a:path w="5291455" h="1706879">
                <a:moveTo>
                  <a:pt x="2743580" y="875030"/>
                </a:moveTo>
                <a:lnTo>
                  <a:pt x="0" y="875030"/>
                </a:lnTo>
              </a:path>
              <a:path w="5291455" h="1706879">
                <a:moveTo>
                  <a:pt x="2743708" y="875030"/>
                </a:moveTo>
                <a:lnTo>
                  <a:pt x="5291328" y="875030"/>
                </a:lnTo>
              </a:path>
              <a:path w="5291455" h="1706879">
                <a:moveTo>
                  <a:pt x="0" y="875030"/>
                </a:moveTo>
                <a:lnTo>
                  <a:pt x="0" y="1034288"/>
                </a:lnTo>
              </a:path>
              <a:path w="5291455" h="1706879">
                <a:moveTo>
                  <a:pt x="990853" y="861313"/>
                </a:moveTo>
                <a:lnTo>
                  <a:pt x="990853" y="1020572"/>
                </a:lnTo>
              </a:path>
              <a:path w="5291455" h="1706879">
                <a:moveTo>
                  <a:pt x="1670558" y="881126"/>
                </a:moveTo>
                <a:lnTo>
                  <a:pt x="1670558" y="1040384"/>
                </a:lnTo>
              </a:path>
              <a:path w="5291455" h="1706879">
                <a:moveTo>
                  <a:pt x="2478531" y="881126"/>
                </a:moveTo>
                <a:lnTo>
                  <a:pt x="2478531" y="1020318"/>
                </a:lnTo>
              </a:path>
              <a:path w="5291455" h="1706879">
                <a:moveTo>
                  <a:pt x="3556254" y="894842"/>
                </a:moveTo>
                <a:lnTo>
                  <a:pt x="3556254" y="1034034"/>
                </a:lnTo>
              </a:path>
              <a:path w="5291455" h="1706879">
                <a:moveTo>
                  <a:pt x="4431030" y="894842"/>
                </a:moveTo>
                <a:lnTo>
                  <a:pt x="4431030" y="1034034"/>
                </a:lnTo>
              </a:path>
              <a:path w="5291455" h="1706879">
                <a:moveTo>
                  <a:pt x="5290820" y="861313"/>
                </a:moveTo>
                <a:lnTo>
                  <a:pt x="5290820" y="1020572"/>
                </a:lnTo>
              </a:path>
              <a:path w="5291455" h="1706879">
                <a:moveTo>
                  <a:pt x="86867" y="1453896"/>
                </a:moveTo>
                <a:lnTo>
                  <a:pt x="86867" y="1706880"/>
                </a:lnTo>
              </a:path>
            </a:pathLst>
          </a:custGeom>
          <a:ln w="9144">
            <a:solidFill>
              <a:srgbClr val="477B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65503" y="4175759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377"/>
                </a:lnTo>
              </a:path>
            </a:pathLst>
          </a:custGeom>
          <a:ln w="9144">
            <a:solidFill>
              <a:srgbClr val="477B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0987" y="268224"/>
            <a:ext cx="2398776" cy="91135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8892" y="352170"/>
            <a:ext cx="17526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Pa</a:t>
            </a:r>
            <a:r>
              <a:rPr sz="3200" b="1" spc="5" dirty="0">
                <a:latin typeface="Times New Roman"/>
                <a:cs typeface="Times New Roman"/>
              </a:rPr>
              <a:t>r</a:t>
            </a:r>
            <a:r>
              <a:rPr sz="3200" b="1" dirty="0">
                <a:latin typeface="Times New Roman"/>
                <a:cs typeface="Times New Roman"/>
              </a:rPr>
              <a:t>tners</a:t>
            </a:r>
            <a:r>
              <a:rPr sz="3200" b="1" spc="-2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100" y="1405651"/>
            <a:ext cx="7838440" cy="179832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i="1" u="heavy" spc="-3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Sant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a 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F</a:t>
            </a:r>
            <a:r>
              <a:rPr sz="1800" b="1" i="1" u="heavy" spc="-1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a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rm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a</a:t>
            </a:r>
            <a:r>
              <a:rPr sz="1800" b="1" i="1" u="heavy" spc="-6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/</a:t>
            </a:r>
            <a:r>
              <a:rPr sz="1800" b="1" i="1" u="heavy" spc="-3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14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T</a:t>
            </a:r>
            <a:r>
              <a:rPr sz="1800" b="1" i="1" u="heavy" spc="-3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urk</a:t>
            </a:r>
            <a:r>
              <a:rPr sz="1800" b="1" i="1" u="heavy" spc="-2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e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y</a:t>
            </a:r>
            <a:r>
              <a:rPr sz="1800" b="1" i="1" u="heavy" spc="-8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</a:pPr>
            <a:r>
              <a:rPr sz="1600" spc="-10" dirty="0">
                <a:latin typeface="Cambria"/>
                <a:cs typeface="Cambria"/>
              </a:rPr>
              <a:t>Santa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Farma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Ilac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Sanayii</a:t>
            </a:r>
            <a:r>
              <a:rPr sz="1600" spc="9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was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founded</a:t>
            </a:r>
            <a:r>
              <a:rPr sz="1600" spc="1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40" dirty="0">
                <a:latin typeface="Cambria"/>
                <a:cs typeface="Cambria"/>
              </a:rPr>
              <a:t>1947.</a:t>
            </a:r>
            <a:r>
              <a:rPr sz="1600" spc="-114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The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20" dirty="0">
                <a:latin typeface="Cambria"/>
                <a:cs typeface="Cambria"/>
              </a:rPr>
              <a:t>Company's</a:t>
            </a:r>
            <a:r>
              <a:rPr sz="1600" spc="114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line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of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business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includes 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the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manufacturing,</a:t>
            </a:r>
            <a:r>
              <a:rPr sz="1600" spc="7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fabricating,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or</a:t>
            </a:r>
            <a:r>
              <a:rPr sz="1600" spc="-10" dirty="0">
                <a:latin typeface="Cambria"/>
                <a:cs typeface="Cambria"/>
              </a:rPr>
              <a:t> processing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of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drugs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pharmaceutical</a:t>
            </a:r>
            <a:r>
              <a:rPr sz="1600" spc="1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preparations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for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human</a:t>
            </a:r>
            <a:r>
              <a:rPr sz="1600" spc="1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or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veterinary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It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offers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medicines</a:t>
            </a:r>
            <a:r>
              <a:rPr sz="1600" spc="7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for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dermatology,</a:t>
            </a:r>
            <a:r>
              <a:rPr sz="1600" spc="7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muscle,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digestive</a:t>
            </a:r>
            <a:r>
              <a:rPr sz="1600" spc="7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system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and 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metabolism,</a:t>
            </a:r>
            <a:r>
              <a:rPr sz="1600" spc="1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hematology,</a:t>
            </a:r>
            <a:r>
              <a:rPr sz="1600" spc="1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radiology,</a:t>
            </a:r>
            <a:r>
              <a:rPr sz="1600" spc="1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nervous</a:t>
            </a:r>
            <a:r>
              <a:rPr sz="1600" spc="12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system,</a:t>
            </a:r>
            <a:r>
              <a:rPr sz="1600" spc="8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and</a:t>
            </a:r>
            <a:r>
              <a:rPr sz="1600" spc="14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more.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600" dirty="0">
                <a:latin typeface="Cambria"/>
                <a:cs typeface="Cambria"/>
              </a:rPr>
              <a:t>Products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: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1856" y="3608832"/>
            <a:ext cx="1200912" cy="63246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89404" y="3599688"/>
            <a:ext cx="1513332" cy="7482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95344" y="3636264"/>
            <a:ext cx="1336548" cy="690372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5650991" y="2941320"/>
            <a:ext cx="3043555" cy="1679575"/>
            <a:chOff x="5650991" y="2941320"/>
            <a:chExt cx="3043555" cy="1679575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626095" y="2941320"/>
              <a:ext cx="1068324" cy="16794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650991" y="3585972"/>
              <a:ext cx="1588008" cy="66903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1627710"/>
            <a:ext cx="7908290" cy="1821180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1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Life</a:t>
            </a:r>
            <a:r>
              <a:rPr sz="1800" b="1" i="1" u="heavy" spc="-5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–</a:t>
            </a:r>
            <a:r>
              <a:rPr sz="1800" b="1" i="1" u="heavy" spc="-4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On</a:t>
            </a:r>
            <a:r>
              <a:rPr sz="1800" b="1" i="1" u="heavy" spc="-5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spc="-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Healthcare</a:t>
            </a:r>
            <a:r>
              <a:rPr sz="1800" b="1" i="1" u="heavy" spc="-11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/</a:t>
            </a:r>
            <a:r>
              <a:rPr sz="1800" b="1" i="1" u="heavy" spc="-45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UK</a:t>
            </a:r>
            <a:r>
              <a:rPr sz="1800" b="1" i="1" u="heavy" spc="-50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800" b="1" i="1" u="heavy" dirty="0">
                <a:solidFill>
                  <a:srgbClr val="4F81BA"/>
                </a:solidFill>
                <a:uFill>
                  <a:solidFill>
                    <a:srgbClr val="4F81BA"/>
                  </a:solidFill>
                </a:uFill>
                <a:latin typeface="Palatino Linotype"/>
                <a:cs typeface="Palatino Linotype"/>
              </a:rPr>
              <a:t>:</a:t>
            </a:r>
            <a:endParaRPr sz="1800">
              <a:latin typeface="Palatino Linotype"/>
              <a:cs typeface="Palatino Linotype"/>
            </a:endParaRPr>
          </a:p>
          <a:p>
            <a:pPr marL="12700" marR="5080" indent="114300">
              <a:lnSpc>
                <a:spcPct val="101000"/>
              </a:lnSpc>
              <a:spcBef>
                <a:spcPts val="780"/>
              </a:spcBef>
            </a:pPr>
            <a:r>
              <a:rPr sz="1400" spc="25" dirty="0">
                <a:latin typeface="Cambria"/>
                <a:cs typeface="Cambria"/>
              </a:rPr>
              <a:t>Life-On</a:t>
            </a:r>
            <a:r>
              <a:rPr sz="1400" spc="9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Healthcare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Ltd.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is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dietary</a:t>
            </a:r>
            <a:r>
              <a:rPr sz="1400" spc="9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supplements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company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based</a:t>
            </a:r>
            <a:r>
              <a:rPr sz="1400" spc="9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in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London.</a:t>
            </a:r>
            <a:r>
              <a:rPr sz="1400" spc="12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After</a:t>
            </a:r>
            <a:r>
              <a:rPr sz="1400" spc="10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years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of 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researching </a:t>
            </a:r>
            <a:r>
              <a:rPr sz="1400" dirty="0">
                <a:latin typeface="Cambria"/>
                <a:cs typeface="Cambria"/>
              </a:rPr>
              <a:t>the </a:t>
            </a:r>
            <a:r>
              <a:rPr sz="1400" spc="5" dirty="0">
                <a:latin typeface="Cambria"/>
                <a:cs typeface="Cambria"/>
              </a:rPr>
              <a:t>market,</a:t>
            </a:r>
            <a:r>
              <a:rPr sz="1400" spc="10" dirty="0">
                <a:latin typeface="Cambria"/>
                <a:cs typeface="Cambria"/>
              </a:rPr>
              <a:t> working </a:t>
            </a:r>
            <a:r>
              <a:rPr sz="1400" spc="20" dirty="0">
                <a:latin typeface="Cambria"/>
                <a:cs typeface="Cambria"/>
              </a:rPr>
              <a:t>with </a:t>
            </a:r>
            <a:r>
              <a:rPr sz="1400" spc="-5" dirty="0">
                <a:latin typeface="Cambria"/>
                <a:cs typeface="Cambria"/>
              </a:rPr>
              <a:t>expert </a:t>
            </a:r>
            <a:r>
              <a:rPr sz="1400" dirty="0">
                <a:latin typeface="Cambria"/>
                <a:cs typeface="Cambria"/>
              </a:rPr>
              <a:t>health </a:t>
            </a:r>
            <a:r>
              <a:rPr sz="1400" spc="-20" dirty="0">
                <a:latin typeface="Cambria"/>
                <a:cs typeface="Cambria"/>
              </a:rPr>
              <a:t>researchers </a:t>
            </a:r>
            <a:r>
              <a:rPr sz="1400" spc="20" dirty="0">
                <a:latin typeface="Cambria"/>
                <a:cs typeface="Cambria"/>
              </a:rPr>
              <a:t>and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formulation </a:t>
            </a:r>
            <a:r>
              <a:rPr sz="1400" dirty="0">
                <a:latin typeface="Cambria"/>
                <a:cs typeface="Cambria"/>
              </a:rPr>
              <a:t>specialists, </a:t>
            </a:r>
            <a:r>
              <a:rPr sz="1400" spc="5" dirty="0">
                <a:latin typeface="Cambria"/>
                <a:cs typeface="Cambria"/>
              </a:rPr>
              <a:t>our 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formulations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of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dietary</a:t>
            </a:r>
            <a:r>
              <a:rPr sz="1400" spc="114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supplements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bring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well-being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2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health</a:t>
            </a:r>
            <a:r>
              <a:rPr sz="1400" spc="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benefits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you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3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your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family.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Life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On</a:t>
            </a:r>
            <a:r>
              <a:rPr sz="1400" spc="21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Healthcare,</a:t>
            </a:r>
            <a:r>
              <a:rPr sz="1400" spc="14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striving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excel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human</a:t>
            </a:r>
            <a:r>
              <a:rPr sz="1400" spc="10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lives,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was</a:t>
            </a:r>
            <a:r>
              <a:rPr sz="1400" spc="10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established</a:t>
            </a:r>
            <a:r>
              <a:rPr sz="1400" spc="4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in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this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background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to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bring</a:t>
            </a:r>
            <a:r>
              <a:rPr sz="1400" spc="6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about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25" dirty="0">
                <a:latin typeface="Cambria"/>
                <a:cs typeface="Cambria"/>
              </a:rPr>
              <a:t>high 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20" dirty="0">
                <a:latin typeface="Cambria"/>
                <a:cs typeface="Cambria"/>
              </a:rPr>
              <a:t>quality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scientifically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validated </a:t>
            </a:r>
            <a:r>
              <a:rPr sz="1400" spc="-5" dirty="0">
                <a:latin typeface="Cambria"/>
                <a:cs typeface="Cambria"/>
              </a:rPr>
              <a:t>nutritional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health </a:t>
            </a:r>
            <a:r>
              <a:rPr sz="1400" spc="5" dirty="0">
                <a:latin typeface="Cambria"/>
                <a:cs typeface="Cambria"/>
              </a:rPr>
              <a:t>supplements </a:t>
            </a:r>
            <a:r>
              <a:rPr sz="1400" spc="30" dirty="0">
                <a:latin typeface="Cambria"/>
                <a:cs typeface="Cambria"/>
              </a:rPr>
              <a:t>with </a:t>
            </a:r>
            <a:r>
              <a:rPr sz="1400" spc="15" dirty="0">
                <a:latin typeface="Cambria"/>
                <a:cs typeface="Cambria"/>
              </a:rPr>
              <a:t>premium</a:t>
            </a:r>
            <a:r>
              <a:rPr sz="1400" spc="20" dirty="0">
                <a:latin typeface="Cambria"/>
                <a:cs typeface="Cambria"/>
              </a:rPr>
              <a:t> quality </a:t>
            </a:r>
            <a:r>
              <a:rPr sz="1400" spc="-5" dirty="0">
                <a:latin typeface="Cambria"/>
                <a:cs typeface="Cambria"/>
              </a:rPr>
              <a:t>ingredients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15" dirty="0">
                <a:latin typeface="Cambria"/>
                <a:cs typeface="Cambria"/>
              </a:rPr>
              <a:t>providing</a:t>
            </a:r>
            <a:r>
              <a:rPr sz="1400" spc="8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improvement</a:t>
            </a:r>
            <a:r>
              <a:rPr sz="1400" spc="5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in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wellness</a:t>
            </a:r>
            <a:r>
              <a:rPr sz="1400" spc="6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of</a:t>
            </a:r>
            <a:r>
              <a:rPr sz="1400" spc="70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life,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health</a:t>
            </a:r>
            <a:r>
              <a:rPr sz="1400" spc="7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and</a:t>
            </a:r>
            <a:r>
              <a:rPr sz="1400" spc="114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fitness.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8463" y="705358"/>
            <a:ext cx="1356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Part</a:t>
            </a:r>
            <a:r>
              <a:rPr spc="5" dirty="0"/>
              <a:t>n</a:t>
            </a:r>
            <a:r>
              <a:rPr spc="-5" dirty="0"/>
              <a:t>ers</a:t>
            </a:r>
            <a:r>
              <a:rPr spc="-165" dirty="0"/>
              <a:t> </a:t>
            </a:r>
            <a:r>
              <a:rPr spc="-5" dirty="0"/>
              <a:t>: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21295" y="1350263"/>
            <a:ext cx="1373124" cy="66446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4380" y="3640835"/>
            <a:ext cx="1046988" cy="116128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51760" y="3634740"/>
            <a:ext cx="647700" cy="127711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23359" y="3947159"/>
            <a:ext cx="1338072" cy="6370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56376" y="3540252"/>
            <a:ext cx="1033272" cy="127711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73695" y="3756659"/>
            <a:ext cx="1402079" cy="743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702</Words>
  <Application>Microsoft Office PowerPoint</Application>
  <PresentationFormat>On-screen Show (16:9)</PresentationFormat>
  <Paragraphs>79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Titanium Scientific Bureau</vt:lpstr>
      <vt:lpstr>Contents</vt:lpstr>
      <vt:lpstr>About us</vt:lpstr>
      <vt:lpstr>About us</vt:lpstr>
      <vt:lpstr>Our Vision , Mission and Value</vt:lpstr>
      <vt:lpstr>Our Vision , Mission and Value</vt:lpstr>
      <vt:lpstr>Structure</vt:lpstr>
      <vt:lpstr>Partners :</vt:lpstr>
      <vt:lpstr>Partners :</vt:lpstr>
      <vt:lpstr>Partners :</vt:lpstr>
      <vt:lpstr>Partners :</vt:lpstr>
      <vt:lpstr>Partners :</vt:lpstr>
      <vt:lpstr>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Titanium Scientific Bureau</dc:title>
  <dc:creator>Sara Mohammed</dc:creator>
  <cp:lastModifiedBy>wamith kassab</cp:lastModifiedBy>
  <cp:revision>3</cp:revision>
  <dcterms:created xsi:type="dcterms:W3CDTF">2022-12-17T06:40:45Z</dcterms:created>
  <dcterms:modified xsi:type="dcterms:W3CDTF">2022-12-17T06:58:12Z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2022-12-17T00:00:00Z</vt:filetime>
  </property>
</Properties>
</file>